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72" r:id="rId3"/>
    <p:sldId id="257" r:id="rId4"/>
    <p:sldId id="258" r:id="rId5"/>
    <p:sldId id="273" r:id="rId6"/>
    <p:sldId id="261" r:id="rId7"/>
    <p:sldId id="264" r:id="rId8"/>
    <p:sldId id="269" r:id="rId9"/>
    <p:sldId id="265" r:id="rId10"/>
    <p:sldId id="266" r:id="rId11"/>
    <p:sldId id="268" r:id="rId12"/>
    <p:sldId id="274" r:id="rId13"/>
    <p:sldId id="267" r:id="rId14"/>
  </p:sldIdLst>
  <p:sldSz cx="6858000" cy="9144000" type="screen4x3"/>
  <p:notesSz cx="6797675" cy="9926638"/>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87" autoAdjust="0"/>
  </p:normalViewPr>
  <p:slideViewPr>
    <p:cSldViewPr>
      <p:cViewPr>
        <p:scale>
          <a:sx n="90" d="100"/>
          <a:sy n="90" d="100"/>
        </p:scale>
        <p:origin x="-1410" y="1650"/>
      </p:cViewPr>
      <p:guideLst>
        <p:guide orient="horz" pos="2880"/>
        <p:guide pos="2160"/>
      </p:guideLst>
    </p:cSldViewPr>
  </p:slideViewPr>
  <p:outlineViewPr>
    <p:cViewPr>
      <p:scale>
        <a:sx n="33" d="100"/>
        <a:sy n="33" d="100"/>
      </p:scale>
      <p:origin x="0" y="537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FD2804AD-2489-4068-9CEF-A030BBE74A44}" type="datetimeFigureOut">
              <a:rPr lang="ru-RU"/>
              <a:pPr>
                <a:defRPr/>
              </a:pPr>
              <a:t>06.05.2015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5781ECA-F4FA-4B2E-A480-6EB010E7B23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9C320AF6-B7D7-4FC3-AD3A-3FE6C936D33E}" type="datetimeFigureOut">
              <a:rPr lang="ru-RU"/>
              <a:pPr>
                <a:defRPr/>
              </a:pPr>
              <a:t>06.05.2015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993634-9620-447E-B921-4CFF347A49E2}"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1338B873-8D3B-4D1F-B9E9-DD33BB2E29FE}" type="datetimeFigureOut">
              <a:rPr lang="ru-RU"/>
              <a:pPr>
                <a:defRPr/>
              </a:pPr>
              <a:t>06.05.2015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FE64A9D-C7FF-4054-814F-6D2D8446882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2DFFD8D0-2CA4-4969-8490-621EFCFCD8BE}" type="datetimeFigureOut">
              <a:rPr lang="ru-RU"/>
              <a:pPr>
                <a:defRPr/>
              </a:pPr>
              <a:t>06.05.2015</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0DFD4B4-0295-4B3E-9843-50F50A90EE7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902AE580-E620-4512-95EA-9452FE803343}" type="datetimeFigureOut">
              <a:rPr lang="ru-RU"/>
              <a:pPr>
                <a:defRPr/>
              </a:pPr>
              <a:t>06.05.2015</a:t>
            </a:fld>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E6A4466-154F-4FCF-863F-754C6BE8B25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1E430BD5-4D06-4C41-9AE0-259B5779B0BC}" type="datetimeFigureOut">
              <a:rPr lang="ru-RU"/>
              <a:pPr>
                <a:defRPr/>
              </a:pPr>
              <a:t>06.05.2015</a:t>
            </a:fld>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EDAE4566-94D2-4F99-B9F4-FACEB5CED532}"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7C5A127-D160-44D6-B5DE-9C57DA6EF55A}" type="datetimeFigureOut">
              <a:rPr lang="ru-RU"/>
              <a:pPr>
                <a:defRPr/>
              </a:pPr>
              <a:t>06.05.2015</a:t>
            </a:fld>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67713A33-1F05-4403-B645-8CC6DA633FE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5287BEAC-D8C5-4FBC-9884-CCC184392B48}" type="datetimeFigureOut">
              <a:rPr lang="ru-RU"/>
              <a:pPr>
                <a:defRPr/>
              </a:pPr>
              <a:t>06.05.2015</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BBA7984-E8F3-40ED-A132-ED67E335807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DF156F2B-F654-4ADB-80F6-6C66D6D26C08}" type="datetimeFigureOut">
              <a:rPr lang="ru-RU"/>
              <a:pPr>
                <a:defRPr/>
              </a:pPr>
              <a:t>06.05.2015</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DB53D66-AD01-4FC3-8AFE-C2906BD1E50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90A7FF56-4471-41CA-8530-6BE0770642F8}" type="datetimeFigureOut">
              <a:rPr lang="ru-RU"/>
              <a:pPr>
                <a:defRPr/>
              </a:pPr>
              <a:t>06.05.2015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69D670C-2F77-4066-A350-C1EB0B1F072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6D57F023-F9B4-4849-B702-3B36712353D2}" type="datetimeFigureOut">
              <a:rPr lang="ru-RU"/>
              <a:pPr>
                <a:defRPr/>
              </a:pPr>
              <a:t>06.05.2015</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B35F5B4-3953-4EC4-A32B-008CB0C0AAD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cs typeface="+mn-cs"/>
              </a:defRPr>
            </a:lvl1pPr>
          </a:lstStyle>
          <a:p>
            <a:pPr>
              <a:defRPr/>
            </a:pPr>
            <a:fld id="{111D0B49-C6BC-406E-97CD-DAD765C73B05}" type="datetimeFigureOut">
              <a:rPr lang="ru-RU"/>
              <a:pPr>
                <a:defRPr/>
              </a:pPr>
              <a:t>06.05.2015</a:t>
            </a:fld>
            <a:endParaRPr lang="ru-RU"/>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cs typeface="+mn-cs"/>
              </a:defRPr>
            </a:lvl1pPr>
          </a:lstStyle>
          <a:p>
            <a:pPr>
              <a:defRPr/>
            </a:pPr>
            <a:endParaRPr lang="ru-RU"/>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mn-lt"/>
                <a:cs typeface="+mn-cs"/>
              </a:defRPr>
            </a:lvl1pPr>
          </a:lstStyle>
          <a:p>
            <a:pPr>
              <a:defRPr/>
            </a:pPr>
            <a:fld id="{D5F9AF90-550D-4EEC-A716-70A2A2F0FFE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Заголовок 1"/>
          <p:cNvSpPr>
            <a:spLocks noGrp="1"/>
          </p:cNvSpPr>
          <p:nvPr>
            <p:ph type="ctrTitle"/>
          </p:nvPr>
        </p:nvSpPr>
        <p:spPr>
          <a:xfrm>
            <a:off x="1052513" y="539750"/>
            <a:ext cx="5545137" cy="1152525"/>
          </a:xfrm>
        </p:spPr>
        <p:txBody>
          <a:bodyPr/>
          <a:lstStyle/>
          <a:p>
            <a:pPr eaLnBrk="1" hangingPunct="1"/>
            <a:r>
              <a:rPr lang="ru-RU" sz="1200" b="1" smtClean="0"/>
              <a:t>Государственное бюджетное специальное (коррекционное) образовательное учреждение для обучающихся, воспитанников</a:t>
            </a:r>
            <a:br>
              <a:rPr lang="ru-RU" sz="1200" b="1" smtClean="0"/>
            </a:br>
            <a:r>
              <a:rPr lang="ru-RU" sz="1200" b="1" smtClean="0"/>
              <a:t>с ограниченными возможностями здоровья</a:t>
            </a:r>
            <a:br>
              <a:rPr lang="ru-RU" sz="1200" b="1" smtClean="0"/>
            </a:br>
            <a:r>
              <a:rPr lang="ru-RU" sz="1200" b="1" smtClean="0"/>
              <a:t> «Елабужская специальная (коррекционная) общеобразовательная </a:t>
            </a:r>
            <a:br>
              <a:rPr lang="ru-RU" sz="1200" b="1" smtClean="0"/>
            </a:br>
            <a:r>
              <a:rPr lang="ru-RU" sz="1200" b="1" smtClean="0"/>
              <a:t>школа-интернат I, II вида»</a:t>
            </a:r>
          </a:p>
        </p:txBody>
      </p:sp>
      <p:sp>
        <p:nvSpPr>
          <p:cNvPr id="13314" name="Подзаголовок 2"/>
          <p:cNvSpPr>
            <a:spLocks noGrp="1"/>
          </p:cNvSpPr>
          <p:nvPr>
            <p:ph type="subTitle" idx="1"/>
          </p:nvPr>
        </p:nvSpPr>
        <p:spPr>
          <a:xfrm>
            <a:off x="908050" y="1979613"/>
            <a:ext cx="5672138" cy="1152525"/>
          </a:xfrm>
        </p:spPr>
        <p:txBody>
          <a:bodyPr/>
          <a:lstStyle/>
          <a:p>
            <a:pPr eaLnBrk="1" hangingPunct="1"/>
            <a:r>
              <a:rPr lang="ru-RU" sz="2800" b="1" dirty="0" smtClean="0"/>
              <a:t>Важнейшие битвы и </a:t>
            </a:r>
            <a:r>
              <a:rPr lang="ru-RU" sz="2800" b="1" dirty="0" smtClean="0"/>
              <a:t>сражения </a:t>
            </a:r>
            <a:r>
              <a:rPr lang="ru-RU" sz="2800" b="1" dirty="0" smtClean="0"/>
              <a:t>Великой Отечественной войны</a:t>
            </a:r>
          </a:p>
        </p:txBody>
      </p:sp>
      <p:pic>
        <p:nvPicPr>
          <p:cNvPr id="13315" name="Picture 3" descr="C:\Users\Алсу\Desktop\8cc65f57-8a60-4252-a343-9f61ffd5a494.jpg"/>
          <p:cNvPicPr>
            <a:picLocks noChangeAspect="1" noChangeArrowheads="1"/>
          </p:cNvPicPr>
          <p:nvPr/>
        </p:nvPicPr>
        <p:blipFill>
          <a:blip r:embed="rId2" cstate="print"/>
          <a:srcRect/>
          <a:stretch>
            <a:fillRect/>
          </a:stretch>
        </p:blipFill>
        <p:spPr bwMode="auto">
          <a:xfrm>
            <a:off x="981075" y="3851275"/>
            <a:ext cx="5543550" cy="4170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p:nvPr>
        </p:nvSpPr>
        <p:spPr>
          <a:xfrm>
            <a:off x="476250" y="179388"/>
            <a:ext cx="6265863" cy="1008062"/>
          </a:xfrm>
        </p:spPr>
        <p:txBody>
          <a:bodyPr/>
          <a:lstStyle/>
          <a:p>
            <a:pPr eaLnBrk="1" hangingPunct="1"/>
            <a:r>
              <a:rPr lang="ru-RU" sz="3200" b="1" smtClean="0"/>
              <a:t>Оборона Брестской крепости</a:t>
            </a:r>
          </a:p>
        </p:txBody>
      </p:sp>
      <p:sp>
        <p:nvSpPr>
          <p:cNvPr id="14338" name="Объект 2"/>
          <p:cNvSpPr>
            <a:spLocks noGrp="1"/>
          </p:cNvSpPr>
          <p:nvPr>
            <p:ph idx="1"/>
          </p:nvPr>
        </p:nvSpPr>
        <p:spPr>
          <a:xfrm>
            <a:off x="549275" y="3810000"/>
            <a:ext cx="6192838" cy="4433888"/>
          </a:xfrm>
        </p:spPr>
        <p:txBody>
          <a:bodyPr/>
          <a:lstStyle/>
          <a:p>
            <a:pPr indent="0" algn="just" eaLnBrk="1" hangingPunct="1">
              <a:buFontTx/>
              <a:buNone/>
            </a:pPr>
            <a:r>
              <a:rPr lang="ru-RU" sz="1400" smtClean="0"/>
              <a:t>  В ранний предрассветный час 22 июня 1941 года ночные наряды  пограничников, охранявших западный государственный рубеж Советской страны, заметили странное небесное явление. Яркие огни медленно и безостановочно плыли  к востоку. Так началось вероломное нападение гитлеровской Германии на Советский Союз.</a:t>
            </a:r>
          </a:p>
          <a:p>
            <a:pPr indent="0" algn="just" eaLnBrk="1" hangingPunct="1">
              <a:buFontTx/>
              <a:buNone/>
            </a:pPr>
            <a:r>
              <a:rPr lang="ru-RU" sz="1400" smtClean="0"/>
              <a:t>Брест был одним из пограничных гарнизонов на территории СССР, он прикрывал путь к центральной магистрали, ведущей в Минск, именно поэтому Брест и оказался одним из первых городов, который подвергся атаке после нападения Германии. Советская армия в течение недели сдерживала натиск неприятеля, несмотря на численное превосходство немцев, а также поддержку со стороны артиллерии и авиации. В результате продолжительной осады немцы все-таки смогли завладеть главными укреплениями Брестской крепости и разрушить их, однако на других участках борьба шла еще довольно продолжительное время – небольшие группы, оставшиеся после налета, оказывали сопротивление неприятелю из последних сил. Оборона Брестской крепости стала очень важным сражением, в котором советские войска смогли показать свою готовность защищаться до последней капли крови, несмотря на преимущества противника. Оборона Бреста вошла в историю, как одна из самых великих сражений, показавших все мужество советской армии.</a:t>
            </a:r>
          </a:p>
        </p:txBody>
      </p:sp>
      <p:pic>
        <p:nvPicPr>
          <p:cNvPr id="14339" name="Picture 3" descr="C:\Users\Алсу\Desktop\КРЕПОСТЬ\0014-022-Oborona-Brestskoj-kreposti.jpg"/>
          <p:cNvPicPr>
            <a:picLocks noChangeAspect="1" noChangeArrowheads="1"/>
          </p:cNvPicPr>
          <p:nvPr/>
        </p:nvPicPr>
        <p:blipFill>
          <a:blip r:embed="rId2" cstate="print"/>
          <a:srcRect/>
          <a:stretch>
            <a:fillRect/>
          </a:stretch>
        </p:blipFill>
        <p:spPr bwMode="auto">
          <a:xfrm>
            <a:off x="3860800" y="1258888"/>
            <a:ext cx="2725738" cy="2551112"/>
          </a:xfrm>
          <a:prstGeom prst="rect">
            <a:avLst/>
          </a:prstGeom>
          <a:noFill/>
          <a:ln w="9525">
            <a:noFill/>
            <a:miter lim="800000"/>
            <a:headEnd/>
            <a:tailEnd/>
          </a:ln>
        </p:spPr>
      </p:pic>
      <p:pic>
        <p:nvPicPr>
          <p:cNvPr id="14340" name="Picture 4" descr="C:\Users\Алсу\Desktop\КРЕПОСТЬ\belarus_4_013.jpg"/>
          <p:cNvPicPr>
            <a:picLocks noChangeAspect="1" noChangeArrowheads="1"/>
          </p:cNvPicPr>
          <p:nvPr/>
        </p:nvPicPr>
        <p:blipFill>
          <a:blip r:embed="rId3" cstate="print"/>
          <a:srcRect/>
          <a:stretch>
            <a:fillRect/>
          </a:stretch>
        </p:blipFill>
        <p:spPr bwMode="auto">
          <a:xfrm>
            <a:off x="1098550" y="2651125"/>
            <a:ext cx="1736725" cy="1158875"/>
          </a:xfrm>
          <a:prstGeom prst="rect">
            <a:avLst/>
          </a:prstGeom>
          <a:noFill/>
          <a:ln w="9525">
            <a:noFill/>
            <a:miter lim="800000"/>
            <a:headEnd/>
            <a:tailEnd/>
          </a:ln>
        </p:spPr>
      </p:pic>
      <p:pic>
        <p:nvPicPr>
          <p:cNvPr id="14341" name="Picture 5" descr="C:\Users\Алсу\Desktop\КРЕПОСТЬ\0016-016-Nadpis-na-stene-Brestskoj-kreposti.jpg"/>
          <p:cNvPicPr>
            <a:picLocks noChangeAspect="1" noChangeArrowheads="1"/>
          </p:cNvPicPr>
          <p:nvPr/>
        </p:nvPicPr>
        <p:blipFill>
          <a:blip r:embed="rId4" cstate="print"/>
          <a:srcRect/>
          <a:stretch>
            <a:fillRect/>
          </a:stretch>
        </p:blipFill>
        <p:spPr bwMode="auto">
          <a:xfrm>
            <a:off x="1046163" y="1304925"/>
            <a:ext cx="1789112" cy="134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a:xfrm>
            <a:off x="404813" y="250825"/>
            <a:ext cx="6326187" cy="893763"/>
          </a:xfrm>
        </p:spPr>
        <p:txBody>
          <a:bodyPr/>
          <a:lstStyle/>
          <a:p>
            <a:pPr eaLnBrk="1" hangingPunct="1"/>
            <a:r>
              <a:rPr lang="ru-RU" sz="3200" b="1" smtClean="0"/>
              <a:t>Битва за Ленинград</a:t>
            </a:r>
            <a:br>
              <a:rPr lang="ru-RU" sz="3200" b="1" smtClean="0"/>
            </a:br>
            <a:r>
              <a:rPr lang="ru-RU" sz="2000" b="1" smtClean="0"/>
              <a:t>(10 июля 1941 — 9 августа 1944)</a:t>
            </a:r>
          </a:p>
        </p:txBody>
      </p:sp>
      <p:sp>
        <p:nvSpPr>
          <p:cNvPr id="15362" name="Объект 2"/>
          <p:cNvSpPr>
            <a:spLocks noGrp="1"/>
          </p:cNvSpPr>
          <p:nvPr>
            <p:ph idx="1"/>
          </p:nvPr>
        </p:nvSpPr>
        <p:spPr>
          <a:xfrm>
            <a:off x="765175" y="4013200"/>
            <a:ext cx="5903913" cy="4303713"/>
          </a:xfrm>
        </p:spPr>
        <p:txBody>
          <a:bodyPr/>
          <a:lstStyle/>
          <a:p>
            <a:pPr marL="0" indent="0" algn="just" eaLnBrk="1" hangingPunct="1">
              <a:buFontTx/>
              <a:buNone/>
            </a:pPr>
            <a:r>
              <a:rPr lang="ru-RU" sz="1400" smtClean="0"/>
              <a:t>Германские войска предприняли мощное наступление, и </a:t>
            </a:r>
            <a:r>
              <a:rPr lang="ru-RU" sz="1400" b="1" smtClean="0"/>
              <a:t>30 августа 1941 г</a:t>
            </a:r>
            <a:r>
              <a:rPr lang="ru-RU" sz="1400" smtClean="0"/>
              <a:t>. город оказался в тисках. 8 сентября немцы перерезали железную дорогу Москва-Ленинград, взяли Шлиссельбург и окружили Ленинград с суши. Начались кровопролитные бои на Пулковских высотах и южных окраинах города. 9 сентября в Ленинград прибыл Г.К.Жуков. Он отменил все приготовления к сдаче города. Было приказано защищать Ленинград до последнего человека. Опасаясь больших потерь при штурме, Гитлер приказал начать долговременную осаду. За время блокады немцы обрушили на Ленинград 100 тыс. бомб и 150 тыс. снарядов.</a:t>
            </a:r>
          </a:p>
          <a:p>
            <a:pPr marL="0" indent="0" algn="just" eaLnBrk="1" hangingPunct="1">
              <a:buFontTx/>
              <a:buNone/>
            </a:pPr>
            <a:r>
              <a:rPr lang="ru-RU" sz="1400" smtClean="0"/>
              <a:t>В особенно трагическом </a:t>
            </a:r>
            <a:r>
              <a:rPr lang="en-US" sz="1400" smtClean="0"/>
              <a:t> </a:t>
            </a:r>
            <a:r>
              <a:rPr lang="ru-RU" sz="1400" smtClean="0"/>
              <a:t>положении оказалось мирное население. В городе остались 2,5 млн. граждан, среди которых 400 тыс. детей.</a:t>
            </a:r>
            <a:r>
              <a:rPr lang="en-US" sz="1400" smtClean="0"/>
              <a:t> </a:t>
            </a:r>
            <a:r>
              <a:rPr lang="ru-RU" sz="1400" smtClean="0"/>
              <a:t>От голода во время блокады погибли 642 тыс. человек. Однако есть оценки, что на самом деле потери выше - до 850 тыс. человек.</a:t>
            </a:r>
          </a:p>
          <a:p>
            <a:pPr marL="0" indent="0" algn="just" eaLnBrk="1" hangingPunct="1">
              <a:buFontTx/>
              <a:buNone/>
            </a:pPr>
            <a:r>
              <a:rPr lang="ru-RU" sz="1400" b="1" smtClean="0"/>
              <a:t>24 января 1944 </a:t>
            </a:r>
            <a:r>
              <a:rPr lang="ru-RU" sz="1400" smtClean="0"/>
              <a:t>г. силами Волховского и Ленинградского фронтов было предпринято наступление, в результате которого была полностью снята блокада.В городе к этому времени остались в живых 560 тыс. жителей - в 5 раз меньше, чем в начале блокады.</a:t>
            </a:r>
          </a:p>
          <a:p>
            <a:pPr marL="0" indent="0" algn="just" eaLnBrk="1" hangingPunct="1">
              <a:buFontTx/>
              <a:buNone/>
            </a:pPr>
            <a:r>
              <a:rPr lang="ru-RU" sz="1400" smtClean="0"/>
              <a:t>872 дня и ночи продолжалась самая кровопролитная и героическая осада в истории человечества.</a:t>
            </a:r>
          </a:p>
        </p:txBody>
      </p:sp>
      <p:pic>
        <p:nvPicPr>
          <p:cNvPr id="15363" name="Picture 2"/>
          <p:cNvPicPr>
            <a:picLocks noChangeAspect="1" noChangeArrowheads="1"/>
          </p:cNvPicPr>
          <p:nvPr/>
        </p:nvPicPr>
        <p:blipFill>
          <a:blip r:embed="rId2" cstate="print"/>
          <a:srcRect/>
          <a:stretch>
            <a:fillRect/>
          </a:stretch>
        </p:blipFill>
        <p:spPr bwMode="auto">
          <a:xfrm>
            <a:off x="4911725" y="1244600"/>
            <a:ext cx="1616075" cy="1212850"/>
          </a:xfrm>
          <a:prstGeom prst="rect">
            <a:avLst/>
          </a:prstGeom>
          <a:noFill/>
          <a:ln w="9525">
            <a:noFill/>
            <a:miter lim="800000"/>
            <a:headEnd/>
            <a:tailEnd/>
          </a:ln>
        </p:spPr>
      </p:pic>
      <p:pic>
        <p:nvPicPr>
          <p:cNvPr id="15364" name="Picture 3"/>
          <p:cNvPicPr>
            <a:picLocks noChangeAspect="1" noChangeArrowheads="1"/>
          </p:cNvPicPr>
          <p:nvPr/>
        </p:nvPicPr>
        <p:blipFill>
          <a:blip r:embed="rId3" cstate="print"/>
          <a:srcRect/>
          <a:stretch>
            <a:fillRect/>
          </a:stretch>
        </p:blipFill>
        <p:spPr bwMode="auto">
          <a:xfrm>
            <a:off x="889000" y="1258888"/>
            <a:ext cx="3490913" cy="2574925"/>
          </a:xfrm>
          <a:prstGeom prst="rect">
            <a:avLst/>
          </a:prstGeom>
          <a:noFill/>
          <a:ln w="9525">
            <a:noFill/>
            <a:miter lim="800000"/>
            <a:headEnd/>
            <a:tailEnd/>
          </a:ln>
        </p:spPr>
      </p:pic>
      <p:pic>
        <p:nvPicPr>
          <p:cNvPr id="15365" name="Picture 4"/>
          <p:cNvPicPr>
            <a:picLocks noChangeAspect="1" noChangeArrowheads="1"/>
          </p:cNvPicPr>
          <p:nvPr/>
        </p:nvPicPr>
        <p:blipFill>
          <a:blip r:embed="rId4" cstate="print"/>
          <a:srcRect/>
          <a:stretch>
            <a:fillRect/>
          </a:stretch>
        </p:blipFill>
        <p:spPr bwMode="auto">
          <a:xfrm>
            <a:off x="4437063" y="2471738"/>
            <a:ext cx="2090737" cy="1541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a:xfrm>
            <a:off x="342900" y="107950"/>
            <a:ext cx="6326188" cy="1079500"/>
          </a:xfrm>
        </p:spPr>
        <p:txBody>
          <a:bodyPr/>
          <a:lstStyle/>
          <a:p>
            <a:pPr eaLnBrk="1" hangingPunct="1"/>
            <a:r>
              <a:rPr lang="ru-RU" sz="3200" b="1" smtClean="0"/>
              <a:t>Битва за Москву </a:t>
            </a:r>
            <a:br>
              <a:rPr lang="ru-RU" sz="3200" b="1" smtClean="0"/>
            </a:br>
            <a:r>
              <a:rPr lang="ru-RU" sz="2000" b="1" smtClean="0"/>
              <a:t>(30 сентября 1941 — 7 января 1942</a:t>
            </a:r>
            <a:r>
              <a:rPr lang="ru-RU" sz="2200" b="1" smtClean="0"/>
              <a:t>)</a:t>
            </a:r>
          </a:p>
        </p:txBody>
      </p:sp>
      <p:sp>
        <p:nvSpPr>
          <p:cNvPr id="16386" name="Объект 2"/>
          <p:cNvSpPr>
            <a:spLocks noGrp="1"/>
          </p:cNvSpPr>
          <p:nvPr>
            <p:ph idx="1"/>
          </p:nvPr>
        </p:nvSpPr>
        <p:spPr>
          <a:xfrm>
            <a:off x="836613" y="1187450"/>
            <a:ext cx="5832475" cy="6324600"/>
          </a:xfrm>
        </p:spPr>
        <p:txBody>
          <a:bodyPr/>
          <a:lstStyle/>
          <a:p>
            <a:pPr marL="0" indent="0" algn="just" eaLnBrk="1" hangingPunct="1">
              <a:spcBef>
                <a:spcPct val="0"/>
              </a:spcBef>
              <a:buFontTx/>
              <a:buNone/>
            </a:pPr>
            <a:r>
              <a:rPr lang="ru-RU" sz="1400" smtClean="0"/>
              <a:t>      К концу сентября 1941 г. вермахт преодолел сопротивление советских войск в Смоленском сражении. Скрытно сосредоточив более половины войск, находящихся на советско-германском фронте, немцы предприняли наступление на Москву. Немцам удалось прорвать сильно растянутую оборону советских войск и, глубоко вклинившись в тылы, окружить две советские армии под Брянском и четыре под Вязьмой. Резервов за первой линией обороны у наших войск не имелось, и противник имел реальную возможность беспрепятственно выйти к Москве. Однако, героически сражаясь в окружении, советские войска в течение нескольких недель сковали силы 28 дивизий противника. Ценой огромных жертв было выиграно время для организации обороны Москвы. Гитлеровские войска вплотную подошли к городу (на некоторых участках - на расстояние 20-30 км). К концу ноября 1941 г. немцам удалось взять г. Клин. Однако на этом их продвижение было остановлено. Наступившие холода стали причиной отказа техники. Сказалась неподготовленность личного состава войск противника к ведению боевых действий в условиях северной зимы. На наступательный порыв немцев оказали огромное психологическое давление отчаянное сопротивление и героизм советских солдат</a:t>
            </a:r>
            <a:r>
              <a:rPr lang="ru-RU" sz="1400" b="1" smtClean="0"/>
              <a:t>. Велика Россия, а отступать некуда - позади Москва». </a:t>
            </a:r>
          </a:p>
          <a:p>
            <a:pPr marL="0" indent="0" algn="just" eaLnBrk="1" hangingPunct="1">
              <a:spcBef>
                <a:spcPct val="0"/>
              </a:spcBef>
              <a:buFontTx/>
              <a:buNone/>
            </a:pPr>
            <a:r>
              <a:rPr lang="ru-RU" sz="1400" smtClean="0"/>
              <a:t>Ночью с 5 на 6 декабря части Красной армии начали мощное контрнаступление по всему фронту. Это явилось полной неожиданностью для германского командования. В ходе этого наступления немецкие войска были отброшены на 120-150 км от столицы. В течение декабря они потеряли убитыми свыше 120 тыс. солдат и офицеров. Красная армия освободила города Калугу и Тверь.</a:t>
            </a:r>
          </a:p>
          <a:p>
            <a:pPr marL="0" indent="0" algn="just" eaLnBrk="1" hangingPunct="1">
              <a:spcBef>
                <a:spcPct val="0"/>
              </a:spcBef>
              <a:buFontTx/>
              <a:buNone/>
            </a:pPr>
            <a:r>
              <a:rPr lang="ru-RU" sz="1400" smtClean="0"/>
              <a:t>Впервые за все предшествующие военные компании фашистские войска понесли такие потери. Перед всем миром</a:t>
            </a:r>
          </a:p>
          <a:p>
            <a:pPr marL="0" indent="0" algn="just" eaLnBrk="1" hangingPunct="1">
              <a:spcBef>
                <a:spcPct val="0"/>
              </a:spcBef>
              <a:buFontTx/>
              <a:buNone/>
            </a:pPr>
            <a:r>
              <a:rPr lang="ru-RU" sz="1400" smtClean="0"/>
              <a:t> под Москвой был развеян миф об их непобедимости.</a:t>
            </a:r>
          </a:p>
          <a:p>
            <a:pPr marL="0" indent="0" algn="just" eaLnBrk="1" hangingPunct="1">
              <a:buFontTx/>
              <a:buNone/>
            </a:pPr>
            <a:endParaRPr lang="ru-RU" sz="1400" smtClean="0"/>
          </a:p>
        </p:txBody>
      </p:sp>
      <p:pic>
        <p:nvPicPr>
          <p:cNvPr id="16387" name="Picture 2" descr="C:\Users\Алсу\Desktop\1111.jpg"/>
          <p:cNvPicPr>
            <a:picLocks noChangeAspect="1" noChangeArrowheads="1"/>
          </p:cNvPicPr>
          <p:nvPr/>
        </p:nvPicPr>
        <p:blipFill>
          <a:blip r:embed="rId2" cstate="print"/>
          <a:srcRect/>
          <a:stretch>
            <a:fillRect/>
          </a:stretch>
        </p:blipFill>
        <p:spPr bwMode="auto">
          <a:xfrm>
            <a:off x="2844800" y="7512050"/>
            <a:ext cx="2125663" cy="1541463"/>
          </a:xfrm>
          <a:prstGeom prst="rect">
            <a:avLst/>
          </a:prstGeom>
          <a:noFill/>
          <a:ln w="9525">
            <a:noFill/>
            <a:miter lim="800000"/>
            <a:headEnd/>
            <a:tailEnd/>
          </a:ln>
        </p:spPr>
      </p:pic>
      <p:pic>
        <p:nvPicPr>
          <p:cNvPr id="16388" name="Picture 3" descr="C:\Users\Алсу\Desktop\1355018255-0706826-www.nevsepic.com.ua.jpg"/>
          <p:cNvPicPr>
            <a:picLocks noChangeAspect="1" noChangeArrowheads="1"/>
          </p:cNvPicPr>
          <p:nvPr/>
        </p:nvPicPr>
        <p:blipFill>
          <a:blip r:embed="rId3" cstate="print"/>
          <a:srcRect/>
          <a:stretch>
            <a:fillRect/>
          </a:stretch>
        </p:blipFill>
        <p:spPr bwMode="auto">
          <a:xfrm>
            <a:off x="4970463" y="6856413"/>
            <a:ext cx="1762125" cy="2252662"/>
          </a:xfrm>
          <a:prstGeom prst="rect">
            <a:avLst/>
          </a:prstGeom>
          <a:noFill/>
          <a:ln w="9525">
            <a:noFill/>
            <a:miter lim="800000"/>
            <a:headEnd/>
            <a:tailEnd/>
          </a:ln>
        </p:spPr>
      </p:pic>
      <p:pic>
        <p:nvPicPr>
          <p:cNvPr id="16389" name="Picture 4"/>
          <p:cNvPicPr>
            <a:picLocks noChangeAspect="1" noChangeArrowheads="1"/>
          </p:cNvPicPr>
          <p:nvPr/>
        </p:nvPicPr>
        <p:blipFill>
          <a:blip r:embed="rId4" cstate="print"/>
          <a:srcRect/>
          <a:stretch>
            <a:fillRect/>
          </a:stretch>
        </p:blipFill>
        <p:spPr bwMode="auto">
          <a:xfrm>
            <a:off x="635000" y="7518400"/>
            <a:ext cx="2209800" cy="157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Заголовок 1"/>
          <p:cNvSpPr>
            <a:spLocks noGrp="1"/>
          </p:cNvSpPr>
          <p:nvPr>
            <p:ph type="title"/>
          </p:nvPr>
        </p:nvSpPr>
        <p:spPr>
          <a:xfrm>
            <a:off x="661988" y="395288"/>
            <a:ext cx="6172200" cy="720725"/>
          </a:xfrm>
        </p:spPr>
        <p:txBody>
          <a:bodyPr/>
          <a:lstStyle/>
          <a:p>
            <a:pPr eaLnBrk="1" hangingPunct="1"/>
            <a:r>
              <a:rPr lang="ru-RU" sz="3200" b="1" smtClean="0"/>
              <a:t>Сталинградская битва</a:t>
            </a:r>
            <a:br>
              <a:rPr lang="ru-RU" sz="3200" b="1" smtClean="0"/>
            </a:br>
            <a:r>
              <a:rPr lang="ru-RU" sz="2000" b="1" smtClean="0"/>
              <a:t>17 июля 1942 - 2 февраля 1943</a:t>
            </a:r>
            <a:br>
              <a:rPr lang="ru-RU" sz="2000" b="1" smtClean="0"/>
            </a:br>
            <a:endParaRPr lang="ru-RU" sz="2000" b="1" smtClean="0"/>
          </a:p>
        </p:txBody>
      </p:sp>
      <p:sp>
        <p:nvSpPr>
          <p:cNvPr id="17410" name="Объект 2"/>
          <p:cNvSpPr>
            <a:spLocks noGrp="1"/>
          </p:cNvSpPr>
          <p:nvPr>
            <p:ph idx="1"/>
          </p:nvPr>
        </p:nvSpPr>
        <p:spPr>
          <a:xfrm>
            <a:off x="765175" y="1209675"/>
            <a:ext cx="5832475" cy="6696075"/>
          </a:xfrm>
        </p:spPr>
        <p:txBody>
          <a:bodyPr/>
          <a:lstStyle/>
          <a:p>
            <a:pPr marL="0" indent="0" algn="just" eaLnBrk="1" hangingPunct="1">
              <a:buFontTx/>
              <a:buNone/>
            </a:pPr>
            <a:r>
              <a:rPr lang="ru-RU" sz="1400" smtClean="0"/>
              <a:t>17 июля 1942 г. началось Сталинградское сражение - самое крупное сражение Второй мировой войны. С обеих сторон в нем погибли более 2 млн. человек. Время жизни офицера на передовой составляло одни сутки.</a:t>
            </a:r>
          </a:p>
          <a:p>
            <a:pPr marL="0" indent="0" algn="just" eaLnBrk="1" hangingPunct="1">
              <a:buFontTx/>
              <a:buNone/>
            </a:pPr>
            <a:r>
              <a:rPr lang="ru-RU" sz="1400" smtClean="0"/>
              <a:t>За месяц тяжелейших боев немцы продвинулись на 70-80 км. 23 августа 1942 г. немецкие танки ворвались в Сталинград. Обороняющимся войскам из Ставки был отдан приказ всеми силами удерживать город. С каждым днем бои приобретали все более ожесточенный характер. Все дома были превращены в крепости. Бои шли за этажи, подвалы, отдельные стены, за каждую пядь земли.</a:t>
            </a:r>
          </a:p>
          <a:p>
            <a:pPr marL="0" indent="0" algn="just" eaLnBrk="1" hangingPunct="1">
              <a:buFontTx/>
              <a:buNone/>
            </a:pPr>
            <a:r>
              <a:rPr lang="ru-RU" sz="1400" smtClean="0"/>
              <a:t>В августе 1942 г. Гитлер заявил: «Судьбе было угодно, чтобы я одержал решающую победу в городе, носящем имя самого Сталина». Однако в действительности Сталинград устоял благодаря невиданному героизму, воле и самопожертвованию советских солдат. Бои продолжались более двух месяцев. Ежедневные артобстрелы сменялись налетами авиации и последующими атаками пехоты. Противник трижды предпринимал массированные штурмы - в сентябре, октябре и ноябре. Каждый раз фашистам удавалось выйти к Волге в новом месте. К ноябрю немцы захватили почти весь город. Сталинград был превращен в сплошные руины. Обороняющиеся войска удерживали лишь низкую полоску суши - несколько сотен метров вдоль берега Волги. Гитлер поторопился на весь мир заявить о взятии Сталинграда. 19 ноября 1942 г. Красная армия, после мощной артподготовки начала наступление силами танковых и механизированных частей. Опрокинув союзников Германии, 23 ноября советские войска замкнули кольцо, окружив 22 дивизии численностью в 330 тыс. солдат. Понимая безнадежность своего положения, 2 февраля 1943 г. остатки 6-й армии в Сталинграде сдались в плен. За 200 дней боев противник потерял </a:t>
            </a:r>
          </a:p>
          <a:p>
            <a:pPr marL="0" indent="0" algn="just" eaLnBrk="1" hangingPunct="1">
              <a:buFontTx/>
              <a:buNone/>
            </a:pPr>
            <a:r>
              <a:rPr lang="ru-RU" sz="1400" smtClean="0"/>
              <a:t>убитыми и ранеными </a:t>
            </a:r>
          </a:p>
          <a:p>
            <a:pPr marL="0" indent="0" algn="just" eaLnBrk="1" hangingPunct="1">
              <a:buFontTx/>
              <a:buNone/>
            </a:pPr>
            <a:r>
              <a:rPr lang="ru-RU" sz="1400" smtClean="0"/>
              <a:t>более 1,5 млн. человек.</a:t>
            </a:r>
          </a:p>
        </p:txBody>
      </p:sp>
      <p:pic>
        <p:nvPicPr>
          <p:cNvPr id="17411" name="Picture 3"/>
          <p:cNvPicPr>
            <a:picLocks noChangeAspect="1" noChangeArrowheads="1"/>
          </p:cNvPicPr>
          <p:nvPr/>
        </p:nvPicPr>
        <p:blipFill>
          <a:blip r:embed="rId2" cstate="print"/>
          <a:srcRect/>
          <a:stretch>
            <a:fillRect/>
          </a:stretch>
        </p:blipFill>
        <p:spPr bwMode="auto">
          <a:xfrm>
            <a:off x="5210175" y="6875463"/>
            <a:ext cx="1489075" cy="2043112"/>
          </a:xfrm>
          <a:prstGeom prst="rect">
            <a:avLst/>
          </a:prstGeom>
          <a:noFill/>
          <a:ln w="9525">
            <a:noFill/>
            <a:miter lim="800000"/>
            <a:headEnd/>
            <a:tailEnd/>
          </a:ln>
        </p:spPr>
      </p:pic>
      <p:pic>
        <p:nvPicPr>
          <p:cNvPr id="17412" name="Picture 4"/>
          <p:cNvPicPr>
            <a:picLocks noChangeAspect="1" noChangeArrowheads="1"/>
          </p:cNvPicPr>
          <p:nvPr/>
        </p:nvPicPr>
        <p:blipFill>
          <a:blip r:embed="rId3" cstate="print"/>
          <a:srcRect/>
          <a:stretch>
            <a:fillRect/>
          </a:stretch>
        </p:blipFill>
        <p:spPr bwMode="auto">
          <a:xfrm>
            <a:off x="2636838" y="6907213"/>
            <a:ext cx="2552700" cy="2011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Заголовок 1"/>
          <p:cNvSpPr>
            <a:spLocks noGrp="1"/>
          </p:cNvSpPr>
          <p:nvPr>
            <p:ph type="title"/>
          </p:nvPr>
        </p:nvSpPr>
        <p:spPr>
          <a:xfrm>
            <a:off x="336550" y="222250"/>
            <a:ext cx="6326188" cy="1036638"/>
          </a:xfrm>
        </p:spPr>
        <p:txBody>
          <a:bodyPr/>
          <a:lstStyle/>
          <a:p>
            <a:pPr eaLnBrk="1" hangingPunct="1"/>
            <a:r>
              <a:rPr lang="ru-RU" sz="3600" b="1" smtClean="0"/>
              <a:t>Оборона Кавказа</a:t>
            </a:r>
            <a:br>
              <a:rPr lang="ru-RU" sz="3600" b="1" smtClean="0"/>
            </a:br>
            <a:r>
              <a:rPr lang="ru-RU" sz="2000" b="1" smtClean="0"/>
              <a:t>( 25 июля 1942  - 9 октября 1943 )</a:t>
            </a:r>
          </a:p>
        </p:txBody>
      </p:sp>
      <p:sp>
        <p:nvSpPr>
          <p:cNvPr id="18434" name="Объект 2"/>
          <p:cNvSpPr>
            <a:spLocks noGrp="1"/>
          </p:cNvSpPr>
          <p:nvPr>
            <p:ph idx="1"/>
          </p:nvPr>
        </p:nvSpPr>
        <p:spPr>
          <a:xfrm>
            <a:off x="765175" y="3348038"/>
            <a:ext cx="5965825" cy="4895850"/>
          </a:xfrm>
        </p:spPr>
        <p:txBody>
          <a:bodyPr/>
          <a:lstStyle/>
          <a:p>
            <a:pPr marL="0" indent="0" algn="just" eaLnBrk="1" hangingPunct="1">
              <a:buFontTx/>
              <a:buNone/>
            </a:pPr>
            <a:r>
              <a:rPr lang="ru-RU" sz="1400" smtClean="0"/>
              <a:t> Сражение за Кавказ проходило в два этапа – сначала инициатива была у немецких войск, наступление немцев продолжалось с 25 июля по 31 декабря 1942, а затем советские солдаты начали свое контрнаступление, которое продлилось до 9 октября 1943 года. Первый этап битвы за Кавказ проходил с июля по декабрь 1942 года. Немецкие войска смогли подойти к предгорьям Главного Кавказского хребта и к реке Терек, однако понесли при этом существенные потери. Несмотря на то, что были захвачены многие города, немцам не удалось осуществить план нападения, так как они так и не вышли в Закавказье и потеряли при этом огромную часть своей армии.</a:t>
            </a:r>
          </a:p>
          <a:p>
            <a:pPr marL="0" indent="0" algn="just" eaLnBrk="1" hangingPunct="1">
              <a:buFontTx/>
              <a:buNone/>
            </a:pPr>
            <a:r>
              <a:rPr lang="ru-RU" sz="1400" smtClean="0"/>
              <a:t>Второй этап битвы за Кавказ характеризуется советским контрнаступлением и, в целом, считается довольно удачным для Советского Союза. Были полностью освобождены Калмыкия, Чечено-Ингушетия, Северная Осетия, Кабардино-Балкария, Ростовская область, Ставропольский край, Черкесская АО, Карачаевская АО и Адыгейская АО. Под контроль советского правительства были возвращены нефтяные промыслы Майкопа, а также важнейшие сельскохозяйственные районы страны. Успехи Советского Союза в битве за Кавказ можно считать очень важной частью контрнаступления – были упрочены позиции советской армии на юге, захвачены обратно авиационные базы и флот. Кавказ имел огромное стратегическое значение, поэтому захват территорий был крайне важным шагом в ходе победы над Германией.</a:t>
            </a:r>
          </a:p>
        </p:txBody>
      </p:sp>
      <p:pic>
        <p:nvPicPr>
          <p:cNvPr id="18435" name="Picture 2"/>
          <p:cNvPicPr>
            <a:picLocks noChangeAspect="1" noChangeArrowheads="1"/>
          </p:cNvPicPr>
          <p:nvPr/>
        </p:nvPicPr>
        <p:blipFill>
          <a:blip r:embed="rId2" cstate="print"/>
          <a:srcRect/>
          <a:stretch>
            <a:fillRect/>
          </a:stretch>
        </p:blipFill>
        <p:spPr bwMode="auto">
          <a:xfrm>
            <a:off x="3716338" y="1258888"/>
            <a:ext cx="2944812" cy="2087562"/>
          </a:xfrm>
          <a:prstGeom prst="rect">
            <a:avLst/>
          </a:prstGeom>
          <a:noFill/>
          <a:ln w="9525">
            <a:noFill/>
            <a:miter lim="800000"/>
            <a:headEnd/>
            <a:tailEnd/>
          </a:ln>
        </p:spPr>
      </p:pic>
      <p:pic>
        <p:nvPicPr>
          <p:cNvPr id="18436" name="Picture 3"/>
          <p:cNvPicPr>
            <a:picLocks noChangeAspect="1" noChangeArrowheads="1"/>
          </p:cNvPicPr>
          <p:nvPr/>
        </p:nvPicPr>
        <p:blipFill>
          <a:blip r:embed="rId3" cstate="print"/>
          <a:srcRect/>
          <a:stretch>
            <a:fillRect/>
          </a:stretch>
        </p:blipFill>
        <p:spPr bwMode="auto">
          <a:xfrm>
            <a:off x="801688" y="1258888"/>
            <a:ext cx="2725737" cy="208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a:xfrm>
            <a:off x="342900" y="366713"/>
            <a:ext cx="6172200" cy="1181100"/>
          </a:xfrm>
        </p:spPr>
        <p:txBody>
          <a:bodyPr/>
          <a:lstStyle/>
          <a:p>
            <a:pPr eaLnBrk="1" hangingPunct="1"/>
            <a:r>
              <a:rPr lang="ru-RU" sz="3600" b="1" smtClean="0"/>
              <a:t>Курская дуга</a:t>
            </a:r>
            <a:br>
              <a:rPr lang="ru-RU" sz="3600" b="1" smtClean="0"/>
            </a:br>
            <a:r>
              <a:rPr lang="ru-RU" sz="2000" b="1" smtClean="0"/>
              <a:t>(июль- август 1943)</a:t>
            </a:r>
          </a:p>
        </p:txBody>
      </p:sp>
      <p:sp>
        <p:nvSpPr>
          <p:cNvPr id="19458" name="Объект 2"/>
          <p:cNvSpPr>
            <a:spLocks noGrp="1"/>
          </p:cNvSpPr>
          <p:nvPr>
            <p:ph idx="1"/>
          </p:nvPr>
        </p:nvSpPr>
        <p:spPr>
          <a:xfrm>
            <a:off x="765175" y="1476375"/>
            <a:ext cx="5903913" cy="5399088"/>
          </a:xfrm>
        </p:spPr>
        <p:txBody>
          <a:bodyPr/>
          <a:lstStyle/>
          <a:p>
            <a:pPr marL="0" indent="0" algn="just" eaLnBrk="1" hangingPunct="1">
              <a:spcBef>
                <a:spcPct val="0"/>
              </a:spcBef>
              <a:buFontTx/>
              <a:buNone/>
            </a:pPr>
            <a:r>
              <a:rPr lang="ru-RU" sz="1400" smtClean="0"/>
              <a:t>  В 1943 г. немцами была разработана операция «Цитадель». Собрав воедино силы танковых армий, немцы собирались атаковать советские войска на выступе линии фронта, который образовался в районе Курска. Они сконцентрировали в районе «Курской дуги» 50 дивизий, 2 тыс. танков, 900 самолетов.</a:t>
            </a:r>
          </a:p>
          <a:p>
            <a:pPr marL="0" indent="0" algn="just" eaLnBrk="1" hangingPunct="1">
              <a:spcBef>
                <a:spcPct val="0"/>
              </a:spcBef>
              <a:buFontTx/>
              <a:buNone/>
            </a:pPr>
            <a:r>
              <a:rPr lang="ru-RU" sz="1400" smtClean="0"/>
              <a:t>  Жуков предложил не упреждать удар противника своим наступлением, а, организовав глубокоэшелонированную оборону, встретить немецкие танковые клинья силами артиллерии, авиации и самоходных орудий, обескровить их и перейти в наступление. С советской стороны было сосредоточено 3600 танков, 2400 самолетов.</a:t>
            </a:r>
          </a:p>
          <a:p>
            <a:pPr marL="0" indent="0" algn="just" eaLnBrk="1" hangingPunct="1">
              <a:spcBef>
                <a:spcPct val="0"/>
              </a:spcBef>
              <a:buFontTx/>
              <a:buNone/>
            </a:pPr>
            <a:r>
              <a:rPr lang="ru-RU" sz="1400" smtClean="0"/>
              <a:t>  Рано утром 5 июля 1943 г. немецкие войска начали атаковать позиции наших войск. Они обрушили на соединения Красной армии самый мощный за всю войну танковый удар. Методично взламывая оборону, неся при этом огромные потери, им удалось продвинуться за первые дни боев на 10-35 км. В отдельные моменты казалось, что советская оборона вот-вот будет прорвана. Но в самый критический момент удар нанесли свежие части Степного фронта.</a:t>
            </a:r>
          </a:p>
          <a:p>
            <a:pPr marL="0" indent="0" algn="just" eaLnBrk="1" hangingPunct="1">
              <a:spcBef>
                <a:spcPct val="0"/>
              </a:spcBef>
              <a:buFontTx/>
              <a:buNone/>
            </a:pPr>
            <a:r>
              <a:rPr lang="ru-RU" sz="1400" smtClean="0"/>
              <a:t>В тяжелейших наступательных боях немцы потеряли огромное количество техники и личного состава. С 12 июля характер сражения изменился. Наступательные действия предпринимали советские войска, а немецкая армия вынуждена была перейти к обороне. Сдержать атакующий порыв советских войск гитлеровцам не удалось.</a:t>
            </a:r>
          </a:p>
          <a:p>
            <a:pPr marL="0" indent="0" algn="just" eaLnBrk="1" hangingPunct="1">
              <a:spcBef>
                <a:spcPct val="0"/>
              </a:spcBef>
              <a:buFontTx/>
              <a:buNone/>
            </a:pPr>
            <a:r>
              <a:rPr lang="ru-RU" sz="1400" smtClean="0"/>
              <a:t>Победа в Курской битве окончательно переломила ход Великой Отечественной войны, стратегическая инициатива была вырвана из рук фашистов.</a:t>
            </a:r>
          </a:p>
        </p:txBody>
      </p:sp>
      <p:pic>
        <p:nvPicPr>
          <p:cNvPr id="19459" name="Picture 2"/>
          <p:cNvPicPr>
            <a:picLocks noChangeAspect="1" noChangeArrowheads="1"/>
          </p:cNvPicPr>
          <p:nvPr/>
        </p:nvPicPr>
        <p:blipFill>
          <a:blip r:embed="rId2" cstate="print"/>
          <a:srcRect/>
          <a:stretch>
            <a:fillRect/>
          </a:stretch>
        </p:blipFill>
        <p:spPr bwMode="auto">
          <a:xfrm>
            <a:off x="836613" y="7135813"/>
            <a:ext cx="2249487" cy="1687512"/>
          </a:xfrm>
          <a:prstGeom prst="rect">
            <a:avLst/>
          </a:prstGeom>
          <a:noFill/>
          <a:ln w="9525">
            <a:noFill/>
            <a:miter lim="800000"/>
            <a:headEnd/>
            <a:tailEnd/>
          </a:ln>
        </p:spPr>
      </p:pic>
      <p:pic>
        <p:nvPicPr>
          <p:cNvPr id="19460" name="Picture 3"/>
          <p:cNvPicPr>
            <a:picLocks noChangeAspect="1" noChangeArrowheads="1"/>
          </p:cNvPicPr>
          <p:nvPr/>
        </p:nvPicPr>
        <p:blipFill>
          <a:blip r:embed="rId3" cstate="print"/>
          <a:srcRect/>
          <a:stretch>
            <a:fillRect/>
          </a:stretch>
        </p:blipFill>
        <p:spPr bwMode="auto">
          <a:xfrm>
            <a:off x="3895725" y="6721475"/>
            <a:ext cx="2803525" cy="2103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a:xfrm>
            <a:off x="188913" y="179388"/>
            <a:ext cx="6553200" cy="1079500"/>
          </a:xfrm>
        </p:spPr>
        <p:txBody>
          <a:bodyPr/>
          <a:lstStyle/>
          <a:p>
            <a:pPr eaLnBrk="1" hangingPunct="1"/>
            <a:r>
              <a:rPr lang="ru-RU" sz="3600" b="1" smtClean="0"/>
              <a:t>Битва за Днепр </a:t>
            </a:r>
            <a:br>
              <a:rPr lang="ru-RU" sz="3600" b="1" smtClean="0"/>
            </a:br>
            <a:r>
              <a:rPr lang="ru-RU" sz="2000" b="1" smtClean="0"/>
              <a:t>(26 августа - 23 декабря 1943)</a:t>
            </a:r>
          </a:p>
        </p:txBody>
      </p:sp>
      <p:sp>
        <p:nvSpPr>
          <p:cNvPr id="20482" name="Объект 2"/>
          <p:cNvSpPr>
            <a:spLocks noGrp="1"/>
          </p:cNvSpPr>
          <p:nvPr>
            <p:ph idx="1"/>
          </p:nvPr>
        </p:nvSpPr>
        <p:spPr>
          <a:xfrm>
            <a:off x="765175" y="1187450"/>
            <a:ext cx="5976938" cy="5976938"/>
          </a:xfrm>
        </p:spPr>
        <p:txBody>
          <a:bodyPr/>
          <a:lstStyle/>
          <a:p>
            <a:pPr marL="0" indent="0" algn="just" eaLnBrk="1" hangingPunct="1">
              <a:spcBef>
                <a:spcPct val="0"/>
              </a:spcBef>
              <a:buFontTx/>
              <a:buNone/>
            </a:pPr>
            <a:r>
              <a:rPr lang="ru-RU" sz="1400" smtClean="0"/>
              <a:t>  Битва за Днепр – комплекс взаимосвязанных военных операций Советской армии в районе Днепра и Левобережной Украины во второй половине 1943 года. Битва за Днепр стала одной из основных операций второй половины Великой Отечественной войны и длилась с 26 августа по 23 декабря 1943 года. Во время операции линия фронта растянулась на 750 километров, а с обеих сторон в ней участвовало порядка 4 миллионов солдат.</a:t>
            </a:r>
          </a:p>
          <a:p>
            <a:pPr marL="0" indent="0" algn="just" eaLnBrk="1" hangingPunct="1">
              <a:spcBef>
                <a:spcPct val="0"/>
              </a:spcBef>
              <a:buFontTx/>
              <a:buNone/>
            </a:pPr>
            <a:r>
              <a:rPr lang="ru-RU" sz="1400" smtClean="0"/>
              <a:t>  Советская армия начала контрнаступление и все сильнее оттесняла немецкую армию обратно к границам, возвращая себе захваченные территории. К середине августа 1943 Гитлер убедился в том, что сломить это контрнаступление невозможно, поэтому решил применить новую тактику – укрепить оборону Днепра и дать своей армии время на отдых перед новым массовым ударом зимой 1943 года. Был дан приказ ни за что не сдавать Днепр. СССР же считало Украину одной из важнейших стратегических точек из-за ресурсов, находящихся на ее территории, поэтому Сталин отдал приказ немедленно форсировать Днепр и прорвать немецкую оборону на этих территориях. Так началась Битва за Днепр.</a:t>
            </a:r>
          </a:p>
          <a:p>
            <a:pPr marL="0" indent="0" algn="just" eaLnBrk="1" hangingPunct="1">
              <a:spcBef>
                <a:spcPct val="0"/>
              </a:spcBef>
              <a:buFontTx/>
              <a:buNone/>
            </a:pPr>
            <a:r>
              <a:rPr lang="ru-RU" sz="1400" smtClean="0"/>
              <a:t>Операция по форсированию Днепра проходила в два этапа:</a:t>
            </a:r>
          </a:p>
          <a:p>
            <a:pPr marL="0" indent="0" algn="just" eaLnBrk="1" hangingPunct="1">
              <a:spcBef>
                <a:spcPct val="0"/>
              </a:spcBef>
              <a:buFontTx/>
              <a:buNone/>
            </a:pPr>
            <a:r>
              <a:rPr lang="ru-RU" sz="1400" smtClean="0"/>
              <a:t>Черниговско-Полтавская операция (первый этап). 26 августа – 30 сентября 1943 года;</a:t>
            </a:r>
          </a:p>
          <a:p>
            <a:pPr marL="0" indent="0" algn="just" eaLnBrk="1" hangingPunct="1">
              <a:spcBef>
                <a:spcPct val="0"/>
              </a:spcBef>
              <a:buFontTx/>
              <a:buNone/>
            </a:pPr>
            <a:r>
              <a:rPr lang="ru-RU" sz="1400" smtClean="0"/>
              <a:t>Нижнеднепровская операция (второй этап). 26 сентября – 20 декабря 1943 г</a:t>
            </a:r>
          </a:p>
          <a:p>
            <a:pPr marL="0" indent="0" algn="just" eaLnBrk="1" hangingPunct="1">
              <a:spcBef>
                <a:spcPct val="0"/>
              </a:spcBef>
              <a:buFontTx/>
              <a:buNone/>
            </a:pPr>
            <a:r>
              <a:rPr lang="ru-RU" sz="1400" smtClean="0"/>
              <a:t>Также историки выделяют ряд самостоятельных операция, которые не относят ни к одному их этапов, но считают важнейшей частью битвы за Днепр:</a:t>
            </a:r>
          </a:p>
          <a:p>
            <a:pPr marL="0" indent="0" algn="just" eaLnBrk="1" hangingPunct="1">
              <a:spcBef>
                <a:spcPct val="0"/>
              </a:spcBef>
              <a:buFontTx/>
              <a:buNone/>
            </a:pPr>
            <a:r>
              <a:rPr lang="ru-RU" sz="1400" smtClean="0"/>
              <a:t>Днепровская воздушно-десантная операция (сентябрь 1943 года);</a:t>
            </a:r>
          </a:p>
          <a:p>
            <a:pPr marL="0" indent="0" algn="just" eaLnBrk="1" hangingPunct="1">
              <a:spcBef>
                <a:spcPct val="0"/>
              </a:spcBef>
              <a:buFontTx/>
              <a:buNone/>
            </a:pPr>
            <a:r>
              <a:rPr lang="ru-RU" sz="1400" smtClean="0"/>
              <a:t>Киевская наступательная операция (3 ноября – 13 ноября 1943 года);</a:t>
            </a:r>
          </a:p>
          <a:p>
            <a:pPr marL="0" indent="0" algn="just" eaLnBrk="1" hangingPunct="1">
              <a:spcBef>
                <a:spcPct val="0"/>
              </a:spcBef>
              <a:buFontTx/>
              <a:buNone/>
            </a:pPr>
            <a:r>
              <a:rPr lang="ru-RU" sz="1400" smtClean="0"/>
              <a:t>Киевская оборонительная операция (13 ноября – 23 декабря 1943 года).</a:t>
            </a:r>
          </a:p>
        </p:txBody>
      </p:sp>
      <p:pic>
        <p:nvPicPr>
          <p:cNvPr id="20483" name="Picture 2"/>
          <p:cNvPicPr>
            <a:picLocks noChangeAspect="1" noChangeArrowheads="1"/>
          </p:cNvPicPr>
          <p:nvPr/>
        </p:nvPicPr>
        <p:blipFill>
          <a:blip r:embed="rId2" cstate="print"/>
          <a:srcRect/>
          <a:stretch>
            <a:fillRect/>
          </a:stretch>
        </p:blipFill>
        <p:spPr bwMode="auto">
          <a:xfrm>
            <a:off x="620713" y="7096125"/>
            <a:ext cx="2533650" cy="1760538"/>
          </a:xfrm>
          <a:prstGeom prst="rect">
            <a:avLst/>
          </a:prstGeom>
          <a:noFill/>
          <a:ln w="9525">
            <a:noFill/>
            <a:miter lim="800000"/>
            <a:headEnd/>
            <a:tailEnd/>
          </a:ln>
        </p:spPr>
      </p:pic>
      <p:pic>
        <p:nvPicPr>
          <p:cNvPr id="20484" name="Picture 3"/>
          <p:cNvPicPr>
            <a:picLocks noChangeAspect="1" noChangeArrowheads="1"/>
          </p:cNvPicPr>
          <p:nvPr/>
        </p:nvPicPr>
        <p:blipFill>
          <a:blip r:embed="rId3" cstate="print"/>
          <a:srcRect/>
          <a:stretch>
            <a:fillRect/>
          </a:stretch>
        </p:blipFill>
        <p:spPr bwMode="auto">
          <a:xfrm>
            <a:off x="3933825" y="7080250"/>
            <a:ext cx="2817813" cy="176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375" y="468313"/>
            <a:ext cx="6326188" cy="1223962"/>
          </a:xfrm>
        </p:spPr>
        <p:txBody>
          <a:bodyPr>
            <a:normAutofit fontScale="90000"/>
          </a:bodyPr>
          <a:lstStyle/>
          <a:p>
            <a:pPr eaLnBrk="1" hangingPunct="1">
              <a:defRPr/>
            </a:pPr>
            <a:r>
              <a:rPr lang="ru-RU" sz="3600" b="1" dirty="0"/>
              <a:t>Наступление </a:t>
            </a:r>
            <a:r>
              <a:rPr lang="ru-RU" sz="3600" b="1" dirty="0" smtClean="0"/>
              <a:t/>
            </a:r>
            <a:br>
              <a:rPr lang="ru-RU" sz="3600" b="1" dirty="0" smtClean="0"/>
            </a:br>
            <a:r>
              <a:rPr lang="ru-RU" sz="3600" b="1" dirty="0" smtClean="0"/>
              <a:t>на </a:t>
            </a:r>
            <a:r>
              <a:rPr lang="ru-RU" sz="3600" b="1" dirty="0"/>
              <a:t>Правобережной Украине</a:t>
            </a:r>
            <a:br>
              <a:rPr lang="ru-RU" sz="3600" b="1" dirty="0"/>
            </a:br>
            <a:r>
              <a:rPr lang="ru-RU" sz="2000" b="1" dirty="0" smtClean="0"/>
              <a:t>(</a:t>
            </a:r>
            <a:r>
              <a:rPr lang="ru-RU" sz="2200" b="1" dirty="0" smtClean="0"/>
              <a:t>24 </a:t>
            </a:r>
            <a:r>
              <a:rPr lang="ru-RU" sz="2200" b="1" dirty="0"/>
              <a:t>декабря 1943 – 17 апреля 1944 гг</a:t>
            </a:r>
            <a:r>
              <a:rPr lang="ru-RU" sz="2200" b="1" dirty="0" smtClean="0"/>
              <a:t>.)</a:t>
            </a:r>
            <a:r>
              <a:rPr lang="ru-RU" sz="3600" b="1" dirty="0"/>
              <a:t/>
            </a:r>
            <a:br>
              <a:rPr lang="ru-RU" sz="3600" b="1" dirty="0"/>
            </a:br>
            <a:endParaRPr lang="ru-RU" sz="3600" b="1" dirty="0"/>
          </a:p>
        </p:txBody>
      </p:sp>
      <p:sp>
        <p:nvSpPr>
          <p:cNvPr id="21506" name="Объект 2"/>
          <p:cNvSpPr>
            <a:spLocks noGrp="1"/>
          </p:cNvSpPr>
          <p:nvPr>
            <p:ph idx="1"/>
          </p:nvPr>
        </p:nvSpPr>
        <p:spPr>
          <a:xfrm>
            <a:off x="836613" y="1619250"/>
            <a:ext cx="5905500" cy="6548438"/>
          </a:xfrm>
        </p:spPr>
        <p:txBody>
          <a:bodyPr/>
          <a:lstStyle/>
          <a:p>
            <a:pPr marL="0" indent="0" algn="just" eaLnBrk="1" hangingPunct="1">
              <a:spcBef>
                <a:spcPct val="0"/>
              </a:spcBef>
              <a:buFontTx/>
              <a:buNone/>
            </a:pPr>
            <a:r>
              <a:rPr lang="ru-RU" sz="1400" smtClean="0"/>
              <a:t>  Замысел советского командования состоял в том, чтобы мощными ударами на 1400-км фронте от Овруча до Херсона рассечь оборону противника, разгромить его по частям и освободить Правобережную Украину. </a:t>
            </a:r>
          </a:p>
          <a:p>
            <a:pPr marL="0" indent="0" algn="just" eaLnBrk="1" hangingPunct="1">
              <a:spcBef>
                <a:spcPct val="0"/>
              </a:spcBef>
              <a:buFontTx/>
              <a:buNone/>
            </a:pPr>
            <a:r>
              <a:rPr lang="ru-RU" sz="1400" smtClean="0"/>
              <a:t>  Жито́мирско-Берди́чевская опера́ция (24 декабря 1943 — 14 января 1944) — наступательная операция войск 1-го Украинского фронта, проведённая с целью уничтожения корсунь-шевченковской группировки противника. Является частью стратегического наступления советских войск на Правобережной Украине.</a:t>
            </a:r>
          </a:p>
          <a:p>
            <a:pPr marL="0" indent="0" algn="just" eaLnBrk="1" hangingPunct="1">
              <a:spcBef>
                <a:spcPct val="0"/>
              </a:spcBef>
              <a:buFontTx/>
              <a:buNone/>
            </a:pPr>
            <a:r>
              <a:rPr lang="ru-RU" sz="1400" smtClean="0"/>
              <a:t>  Кировоградская наступательная операция — наступательная операция Красной Армии против немецких войск во время Великой Отечественной войны. Проводилась с 5 по 16 января 1944 года войсками 2-го Украинского фронта с целью разгрома кировоградской группировки противника и выхода на р. Южный Буг. Часть Днепровско-Карпатской стратегической наступательной операции.</a:t>
            </a:r>
          </a:p>
          <a:p>
            <a:pPr marL="0" indent="0" algn="just" eaLnBrk="1" hangingPunct="1">
              <a:spcBef>
                <a:spcPct val="0"/>
              </a:spcBef>
              <a:buFontTx/>
              <a:buNone/>
            </a:pPr>
            <a:r>
              <a:rPr lang="ru-RU" sz="1400" smtClean="0"/>
              <a:t>  Ко́рсунь-Шевче́нковская опера́ция (24 января — 17 февраля 1944) — наступательная операция войск 1-го и 2-го Украинских фронтов, проведённая с целью уничтожения корсунь-шевченковской группировки противника. Является частью стратегического наступления советских войск на Правобережной Украине.</a:t>
            </a:r>
          </a:p>
          <a:p>
            <a:pPr marL="0" indent="0" algn="just" eaLnBrk="1" hangingPunct="1">
              <a:spcBef>
                <a:spcPct val="0"/>
              </a:spcBef>
              <a:buFontTx/>
              <a:buNone/>
            </a:pPr>
            <a:r>
              <a:rPr lang="ru-RU" sz="1400" smtClean="0"/>
              <a:t>  17 февраля 1944 года на Правобережной Украине завершилось уничтожение немецкой группировки, окружённой в кольцо  в ходе Корсунь-Шевченковской операции. В результате проведённых операций советские войска освободили Правобережную Украину и отбросили врага на 250—450 км.</a:t>
            </a:r>
          </a:p>
          <a:p>
            <a:pPr marL="0" indent="0" algn="just" eaLnBrk="1" hangingPunct="1">
              <a:buFontTx/>
              <a:buNone/>
            </a:pPr>
            <a:endParaRPr lang="ru-RU" sz="1400" smtClean="0"/>
          </a:p>
          <a:p>
            <a:pPr marL="0" indent="0" algn="just" eaLnBrk="1" hangingPunct="1">
              <a:buFontTx/>
              <a:buNone/>
            </a:pPr>
            <a:endParaRPr lang="ru-RU" sz="1400" smtClean="0"/>
          </a:p>
        </p:txBody>
      </p:sp>
      <p:pic>
        <p:nvPicPr>
          <p:cNvPr id="21507" name="Picture 2"/>
          <p:cNvPicPr>
            <a:picLocks noChangeAspect="1" noChangeArrowheads="1"/>
          </p:cNvPicPr>
          <p:nvPr/>
        </p:nvPicPr>
        <p:blipFill>
          <a:blip r:embed="rId2" cstate="print"/>
          <a:srcRect/>
          <a:stretch>
            <a:fillRect/>
          </a:stretch>
        </p:blipFill>
        <p:spPr bwMode="auto">
          <a:xfrm>
            <a:off x="709613" y="7618413"/>
            <a:ext cx="2227262" cy="1373187"/>
          </a:xfrm>
          <a:prstGeom prst="rect">
            <a:avLst/>
          </a:prstGeom>
          <a:noFill/>
          <a:ln w="9525">
            <a:noFill/>
            <a:miter lim="800000"/>
            <a:headEnd/>
            <a:tailEnd/>
          </a:ln>
        </p:spPr>
      </p:pic>
      <p:pic>
        <p:nvPicPr>
          <p:cNvPr id="21508" name="Picture 3"/>
          <p:cNvPicPr>
            <a:picLocks noChangeAspect="1" noChangeArrowheads="1"/>
          </p:cNvPicPr>
          <p:nvPr/>
        </p:nvPicPr>
        <p:blipFill>
          <a:blip r:embed="rId3" cstate="print"/>
          <a:srcRect/>
          <a:stretch>
            <a:fillRect/>
          </a:stretch>
        </p:blipFill>
        <p:spPr bwMode="auto">
          <a:xfrm>
            <a:off x="3148013" y="7019925"/>
            <a:ext cx="3582987" cy="197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a:xfrm>
            <a:off x="446088" y="150813"/>
            <a:ext cx="6172200" cy="965200"/>
          </a:xfrm>
        </p:spPr>
        <p:txBody>
          <a:bodyPr/>
          <a:lstStyle/>
          <a:p>
            <a:pPr eaLnBrk="1" hangingPunct="1"/>
            <a:r>
              <a:rPr lang="ru-RU" sz="3600" b="1" smtClean="0"/>
              <a:t>Белорусская операция</a:t>
            </a:r>
          </a:p>
        </p:txBody>
      </p:sp>
      <p:pic>
        <p:nvPicPr>
          <p:cNvPr id="22530" name="Picture 2"/>
          <p:cNvPicPr>
            <a:picLocks noChangeAspect="1" noChangeArrowheads="1"/>
          </p:cNvPicPr>
          <p:nvPr/>
        </p:nvPicPr>
        <p:blipFill>
          <a:blip r:embed="rId2" cstate="print"/>
          <a:srcRect/>
          <a:stretch>
            <a:fillRect/>
          </a:stretch>
        </p:blipFill>
        <p:spPr bwMode="auto">
          <a:xfrm>
            <a:off x="549275" y="6992938"/>
            <a:ext cx="2879725" cy="1844675"/>
          </a:xfrm>
          <a:prstGeom prst="rect">
            <a:avLst/>
          </a:prstGeom>
          <a:noFill/>
          <a:ln w="9525">
            <a:noFill/>
            <a:miter lim="800000"/>
            <a:headEnd/>
            <a:tailEnd/>
          </a:ln>
        </p:spPr>
      </p:pic>
      <p:pic>
        <p:nvPicPr>
          <p:cNvPr id="22531" name="Picture 3" descr="C:\Users\Алсу\Desktop\001521_30578.jpg"/>
          <p:cNvPicPr>
            <a:picLocks noGrp="1" noChangeAspect="1" noChangeArrowheads="1"/>
          </p:cNvPicPr>
          <p:nvPr>
            <p:ph idx="1"/>
          </p:nvPr>
        </p:nvPicPr>
        <p:blipFill>
          <a:blip r:embed="rId3" cstate="print"/>
          <a:srcRect/>
          <a:stretch>
            <a:fillRect/>
          </a:stretch>
        </p:blipFill>
        <p:spPr>
          <a:xfrm>
            <a:off x="3716338" y="6985000"/>
            <a:ext cx="3017837" cy="1852613"/>
          </a:xfrm>
        </p:spPr>
      </p:pic>
      <p:sp>
        <p:nvSpPr>
          <p:cNvPr id="22532" name="TextBox 3"/>
          <p:cNvSpPr txBox="1">
            <a:spLocks noChangeArrowheads="1"/>
          </p:cNvSpPr>
          <p:nvPr/>
        </p:nvSpPr>
        <p:spPr bwMode="auto">
          <a:xfrm>
            <a:off x="922338" y="1116013"/>
            <a:ext cx="5689600" cy="5908675"/>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Первым районным центром БССР, освобожденным от оккупации, был г. Комарин (23 сентября 1943 г.), первыми областными центрами - Гомель и Мозырь. Уже осенью 1943 г. в освобожденных районах Беларуси началось восстановление народного хозяйства. В составе частей Красной Армии в освобождении Беларуси участвовала 1-я польская дивизия имени T. Костюшко, сформированная на территории СССР. Первый бой ее солдаты и офицеры приняли возле деревни Ленино (Горецкий район Могилевской области) 12-13 октября 1943 г.</a:t>
            </a:r>
          </a:p>
          <a:p>
            <a:r>
              <a:rPr lang="ru-RU" sz="1400">
                <a:latin typeface="Times New Roman" pitchFamily="18" charset="0"/>
                <a:cs typeface="Times New Roman" pitchFamily="18" charset="0"/>
              </a:rPr>
              <a:t>Летом 1944 г. начался заключительный этап освобождения Беларуси. </a:t>
            </a:r>
          </a:p>
          <a:p>
            <a:pPr algn="just"/>
            <a:r>
              <a:rPr lang="ru-RU" sz="1400">
                <a:latin typeface="Times New Roman" pitchFamily="18" charset="0"/>
                <a:cs typeface="Times New Roman" pitchFamily="18" charset="0"/>
              </a:rPr>
              <a:t>Белорусскую наступательную операцию, известную под кодовым названием "Багратион", осуществляли войска четырех фронтов: 1-го Белорусского (командующий генерал армии К. Рокоссовский). 2-го Белорусского (командующий генерал-полковник г. Захаров), 3-го Белорусского (командующий генерал-лейтенант И. Черняховский), 1-го Прибалтийского (командующий генерал армии И. Баграмян). Координировали действия фронтов маршалы Советского Союза г. Жуков и А. Василевский. Для освобождения Беларуси были сконцентрированы огромные силы: советские войска превосходили противника вдвое по живой силе, более чем в 2 раза по пушкам и минометам, в 4 - по танкам и самоходным установкам, почти в 3 раза - по боевым самолетам. Операция "Багратион" проводилась в два этапа: 1) 4 июля 1944 г. были освобождены восточная и центральная части Беларуси, первый этап завершился освобождением 3 июля Минска; 2) 4 июля - 29 августа 1944 г. освобождена вся территория Беларуси и последний областной центр - Брест (28 июля). В ходе операции "Багратион" была уничтожена группа армий "Центр", полностью освобождена территория Беларуси.</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Заголовок 1"/>
          <p:cNvSpPr>
            <a:spLocks noGrp="1"/>
          </p:cNvSpPr>
          <p:nvPr>
            <p:ph type="title"/>
          </p:nvPr>
        </p:nvSpPr>
        <p:spPr>
          <a:xfrm>
            <a:off x="773113" y="468313"/>
            <a:ext cx="6092825" cy="1179512"/>
          </a:xfrm>
        </p:spPr>
        <p:txBody>
          <a:bodyPr/>
          <a:lstStyle/>
          <a:p>
            <a:pPr eaLnBrk="1" hangingPunct="1"/>
            <a:r>
              <a:rPr lang="ru-RU" sz="3400" b="1" smtClean="0">
                <a:solidFill>
                  <a:srgbClr val="000000"/>
                </a:solidFill>
              </a:rPr>
              <a:t>   Великая оборона</a:t>
            </a:r>
            <a:br>
              <a:rPr lang="ru-RU" sz="3400" b="1" smtClean="0">
                <a:solidFill>
                  <a:srgbClr val="000000"/>
                </a:solidFill>
              </a:rPr>
            </a:br>
            <a:r>
              <a:rPr lang="ru-RU" sz="3400" b="1" smtClean="0">
                <a:solidFill>
                  <a:srgbClr val="000000"/>
                </a:solidFill>
              </a:rPr>
              <a:t>Севастополя. Битва за Крым</a:t>
            </a:r>
            <a:r>
              <a:rPr lang="ru-RU" sz="3600" b="1" smtClean="0">
                <a:solidFill>
                  <a:srgbClr val="000000"/>
                </a:solidFill>
              </a:rPr>
              <a:t/>
            </a:r>
            <a:br>
              <a:rPr lang="ru-RU" sz="3600" b="1" smtClean="0">
                <a:solidFill>
                  <a:srgbClr val="000000"/>
                </a:solidFill>
              </a:rPr>
            </a:br>
            <a:endParaRPr lang="ru-RU" sz="3600" b="1" smtClean="0"/>
          </a:p>
        </p:txBody>
      </p:sp>
      <p:sp>
        <p:nvSpPr>
          <p:cNvPr id="23554" name="Объект 2"/>
          <p:cNvSpPr>
            <a:spLocks noGrp="1"/>
          </p:cNvSpPr>
          <p:nvPr>
            <p:ph idx="1"/>
          </p:nvPr>
        </p:nvSpPr>
        <p:spPr>
          <a:xfrm>
            <a:off x="836613" y="1403350"/>
            <a:ext cx="5832475" cy="4968875"/>
          </a:xfrm>
        </p:spPr>
        <p:txBody>
          <a:bodyPr/>
          <a:lstStyle/>
          <a:p>
            <a:pPr marL="0" indent="0" algn="just" eaLnBrk="1" hangingPunct="1">
              <a:spcBef>
                <a:spcPct val="0"/>
              </a:spcBef>
              <a:buFontTx/>
              <a:buNone/>
            </a:pPr>
            <a:r>
              <a:rPr lang="ru-RU" sz="1400" smtClean="0"/>
              <a:t>Оборона Севастополя – одна из самых крупных и протяженных военных операций советский войск в ходе Великой Отечественной войны, длилась с 12 сентября 1941 года по 10 июля 1942 года.</a:t>
            </a:r>
          </a:p>
          <a:p>
            <a:pPr marL="0" indent="0" algn="just" eaLnBrk="1" hangingPunct="1">
              <a:spcBef>
                <a:spcPct val="0"/>
              </a:spcBef>
              <a:buFontTx/>
              <a:buNone/>
            </a:pPr>
            <a:r>
              <a:rPr lang="ru-RU" sz="1400" smtClean="0"/>
              <a:t>Поскольку операция была очень протяженной, в ней можно выделить несколько основных этапов:</a:t>
            </a:r>
          </a:p>
          <a:p>
            <a:pPr marL="0" indent="0" algn="just" eaLnBrk="1" hangingPunct="1">
              <a:spcBef>
                <a:spcPct val="0"/>
              </a:spcBef>
              <a:buFontTx/>
              <a:buNone/>
            </a:pPr>
            <a:r>
              <a:rPr lang="ru-RU" sz="1400" smtClean="0"/>
              <a:t>Первое наступление немцев на Севастополь;</a:t>
            </a:r>
          </a:p>
          <a:p>
            <a:pPr marL="0" indent="0" algn="just" eaLnBrk="1" hangingPunct="1">
              <a:spcBef>
                <a:spcPct val="0"/>
              </a:spcBef>
              <a:buFontTx/>
              <a:buNone/>
            </a:pPr>
            <a:r>
              <a:rPr lang="ru-RU" sz="1400" smtClean="0"/>
              <a:t>Второе наступление немцев на Севастополь;</a:t>
            </a:r>
          </a:p>
          <a:p>
            <a:pPr marL="0" indent="0" algn="just" eaLnBrk="1" hangingPunct="1">
              <a:spcBef>
                <a:spcPct val="0"/>
              </a:spcBef>
              <a:buFontTx/>
              <a:buNone/>
            </a:pPr>
            <a:r>
              <a:rPr lang="ru-RU" sz="1400" smtClean="0"/>
              <a:t>Январь-май 1942;</a:t>
            </a:r>
          </a:p>
          <a:p>
            <a:pPr marL="0" indent="0" algn="just" eaLnBrk="1" hangingPunct="1">
              <a:spcBef>
                <a:spcPct val="0"/>
              </a:spcBef>
              <a:buFontTx/>
              <a:buNone/>
            </a:pPr>
            <a:r>
              <a:rPr lang="ru-RU" sz="1400" smtClean="0"/>
              <a:t>Третье наступление немцев на Севастополь.</a:t>
            </a:r>
          </a:p>
          <a:p>
            <a:pPr marL="0" indent="0" algn="just" eaLnBrk="1" hangingPunct="1">
              <a:spcBef>
                <a:spcPct val="0"/>
              </a:spcBef>
              <a:buFontTx/>
              <a:buNone/>
            </a:pPr>
            <a:r>
              <a:rPr lang="ru-RU" sz="1400" smtClean="0"/>
              <a:t>25 октября немецкие войска прорвали оборону советской армии на Ишуньских позициях и прорвались в Крым – 7 дивизий и два румынских отряда должны были в кратчайшее время занять полуостров. Советское командование, видя напор немцев, приняло решение отступать в сторону Керчи, позднее эта часть армии отправилась на Кубань. Меньшая же часть советских войск стала отступать в сторону Севастополя через горные перевалы Крыма, а затем по побережью. Обе части армии преследовались немецкими войсками, а отдельный отряд из 2х немецких дивизий напрямую направился в сторону Севастополя с целью захватить город.</a:t>
            </a:r>
          </a:p>
          <a:p>
            <a:pPr marL="0" indent="0" algn="just" eaLnBrk="1" hangingPunct="1">
              <a:buFontTx/>
              <a:buNone/>
            </a:pPr>
            <a:r>
              <a:rPr lang="ru-RU" sz="1400" smtClean="0"/>
              <a:t>В итоге, к ноябрю 1941 года в Севастополе находилось порядка 20 тысяч советских войск. С 5 ноября начались столкновения между советскими войскам и немецкими на подступах к городу.</a:t>
            </a:r>
          </a:p>
        </p:txBody>
      </p:sp>
      <p:pic>
        <p:nvPicPr>
          <p:cNvPr id="23555" name="Picture 2"/>
          <p:cNvPicPr>
            <a:picLocks noChangeAspect="1" noChangeArrowheads="1"/>
          </p:cNvPicPr>
          <p:nvPr/>
        </p:nvPicPr>
        <p:blipFill>
          <a:blip r:embed="rId2" cstate="print"/>
          <a:srcRect/>
          <a:stretch>
            <a:fillRect/>
          </a:stretch>
        </p:blipFill>
        <p:spPr bwMode="auto">
          <a:xfrm>
            <a:off x="1830388" y="6372225"/>
            <a:ext cx="4838700"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Заголовок 1"/>
          <p:cNvSpPr>
            <a:spLocks noGrp="1"/>
          </p:cNvSpPr>
          <p:nvPr>
            <p:ph type="title"/>
          </p:nvPr>
        </p:nvSpPr>
        <p:spPr>
          <a:xfrm>
            <a:off x="342900" y="107950"/>
            <a:ext cx="6326188" cy="1150938"/>
          </a:xfrm>
        </p:spPr>
        <p:txBody>
          <a:bodyPr/>
          <a:lstStyle/>
          <a:p>
            <a:pPr eaLnBrk="1" hangingPunct="1"/>
            <a:r>
              <a:rPr lang="ru-RU" sz="3600" b="1" smtClean="0"/>
              <a:t>Оборона Одессы</a:t>
            </a:r>
          </a:p>
        </p:txBody>
      </p:sp>
      <p:sp>
        <p:nvSpPr>
          <p:cNvPr id="24578" name="Объект 2"/>
          <p:cNvSpPr>
            <a:spLocks noGrp="1"/>
          </p:cNvSpPr>
          <p:nvPr>
            <p:ph idx="1"/>
          </p:nvPr>
        </p:nvSpPr>
        <p:spPr>
          <a:xfrm>
            <a:off x="908050" y="1042988"/>
            <a:ext cx="5761038" cy="7124700"/>
          </a:xfrm>
        </p:spPr>
        <p:txBody>
          <a:bodyPr/>
          <a:lstStyle/>
          <a:p>
            <a:pPr marL="0" indent="0" algn="just" eaLnBrk="1" hangingPunct="1">
              <a:spcBef>
                <a:spcPct val="0"/>
              </a:spcBef>
              <a:buFontTx/>
              <a:buNone/>
            </a:pPr>
            <a:r>
              <a:rPr lang="ru-RU" sz="1500" smtClean="0"/>
              <a:t>Одесса - большой промышленный и культурный центр Украины, порт на северо-западном побережье Черного моря. В первые же недели войны Одесса стала прифронтовым городом. Был выдан приказ об обороне Одессы «до последней возможности».</a:t>
            </a:r>
          </a:p>
          <a:p>
            <a:pPr marL="0" indent="0" algn="just" eaLnBrk="1" hangingPunct="1">
              <a:spcBef>
                <a:spcPct val="0"/>
              </a:spcBef>
              <a:buFontTx/>
              <a:buNone/>
            </a:pPr>
            <a:r>
              <a:rPr lang="ru-RU" sz="1500" smtClean="0"/>
              <a:t>Около 55 тысяч одесситов вступили к народному ополчению и к истребительным батальонам. С 5 августа 1941 года на протяжении 73 дней советские войска и население города героически отбивали наступление немецко-фашистских и румынских войск. Черноморский флот обеспечивал морское соединение и прикрывал Одессу из моря. </a:t>
            </a:r>
          </a:p>
          <a:p>
            <a:pPr marL="0" indent="0" algn="just" eaLnBrk="1" hangingPunct="1">
              <a:spcBef>
                <a:spcPct val="0"/>
              </a:spcBef>
              <a:buFontTx/>
              <a:buNone/>
            </a:pPr>
            <a:r>
              <a:rPr lang="ru-RU" sz="1500" smtClean="0"/>
              <a:t>Защитники города под Одессой нанесли большие потери четвертой румынской армии - было выведено из строя свыше 160 тысяч бойцов врага, около 200 самолетов, до 100 танков.</a:t>
            </a:r>
          </a:p>
          <a:p>
            <a:pPr marL="0" indent="0" algn="just" eaLnBrk="1" hangingPunct="1">
              <a:spcBef>
                <a:spcPct val="0"/>
              </a:spcBef>
              <a:buFontTx/>
              <a:buNone/>
            </a:pPr>
            <a:r>
              <a:rPr lang="ru-RU" sz="1500" smtClean="0"/>
              <a:t>Население Одессы мужественно переносило груз осады систематические налеты враждебной авиации и артиллерийские обстрелы, недостаток продовольствия, медикаментов. </a:t>
            </a:r>
          </a:p>
          <a:p>
            <a:pPr marL="0" indent="0" algn="just" eaLnBrk="1" hangingPunct="1">
              <a:spcBef>
                <a:spcPct val="0"/>
              </a:spcBef>
              <a:buFontTx/>
              <a:buNone/>
            </a:pPr>
            <a:r>
              <a:rPr lang="ru-RU" sz="1500" smtClean="0"/>
              <a:t>В этих тяжелых условиях ни одного дня не прекращалась работа фабрик и заводов. Только по приказу Высшего Головного командования Черноморский флот с 1 по 16 октября эвакуировал войска, которые защищали Одессу, на Крымский полуостров. 22 декабря 1942 года была основанная медаль «За оборону Одессы», которой награждено свыше 130 тысяч участников обороны. </a:t>
            </a:r>
          </a:p>
          <a:p>
            <a:pPr marL="0" indent="0" algn="just" eaLnBrk="1" hangingPunct="1">
              <a:spcBef>
                <a:spcPct val="0"/>
              </a:spcBef>
              <a:buFontTx/>
              <a:buNone/>
            </a:pPr>
            <a:r>
              <a:rPr lang="ru-RU" sz="1500" smtClean="0"/>
              <a:t>До 9 апреля 1944 года город был оккупирован врагом, но борьба не прекращалась. В Одессе и предместье действовало 6 партизанских отрядов и 45 подпольных групп. их базой во времена оккупации были одесские катакомбы - сложный лабиринт подземных галерей, которые образовались в результате добычи ракушечника камня. Катакомбы были непобедимой крепостью под землей. 10 апреля 1944 года Советская Армия, Черноморский флот при активной поддержке партизан и подпольщиков освободили Одессу от фашистов.</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a:xfrm>
            <a:off x="549275" y="250825"/>
            <a:ext cx="6172200" cy="822325"/>
          </a:xfrm>
        </p:spPr>
        <p:txBody>
          <a:bodyPr/>
          <a:lstStyle/>
          <a:p>
            <a:pPr eaLnBrk="1" hangingPunct="1"/>
            <a:r>
              <a:rPr lang="ru-RU" b="1" smtClean="0"/>
              <a:t>Берлинская операция</a:t>
            </a:r>
          </a:p>
        </p:txBody>
      </p:sp>
      <p:sp>
        <p:nvSpPr>
          <p:cNvPr id="3" name="Объект 2"/>
          <p:cNvSpPr>
            <a:spLocks noGrp="1"/>
          </p:cNvSpPr>
          <p:nvPr>
            <p:ph idx="1"/>
          </p:nvPr>
        </p:nvSpPr>
        <p:spPr>
          <a:xfrm>
            <a:off x="836613" y="1187450"/>
            <a:ext cx="5832475" cy="6624638"/>
          </a:xfrm>
        </p:spPr>
        <p:txBody>
          <a:bodyPr>
            <a:normAutofit lnSpcReduction="10000"/>
          </a:bodyPr>
          <a:lstStyle/>
          <a:p>
            <a:pPr marL="0" indent="0" algn="just" eaLnBrk="1" hangingPunct="1">
              <a:buFontTx/>
              <a:buNone/>
              <a:defRPr/>
            </a:pPr>
            <a:r>
              <a:rPr lang="ru-RU" sz="1400" dirty="0" err="1"/>
              <a:t>Берли́нская</a:t>
            </a:r>
            <a:r>
              <a:rPr lang="ru-RU" sz="1400" dirty="0"/>
              <a:t> стратегическая наступательная операция — одна из последних стратегических операций советских войск на Европейском театре военных действий, в ходе которой Красная Армия заняла столицу Германии и победоносно завершила Великую Отечественную войну и Вторую мировую войну в Европе. Операция продолжалась 23 дня — с 16 апреля по 8 мая 1945 года. Ширина фронта боевых действий — 300 км. В рамках операции проведены: </a:t>
            </a:r>
            <a:r>
              <a:rPr lang="ru-RU" sz="1400" dirty="0" err="1"/>
              <a:t>Штеттинско-Ростокская</a:t>
            </a:r>
            <a:r>
              <a:rPr lang="ru-RU" sz="1400" dirty="0"/>
              <a:t>, </a:t>
            </a:r>
            <a:r>
              <a:rPr lang="ru-RU" sz="1400" dirty="0" err="1"/>
              <a:t>Зеловско</a:t>
            </a:r>
            <a:r>
              <a:rPr lang="ru-RU" sz="1400" dirty="0"/>
              <a:t>-Берлинская, </a:t>
            </a:r>
            <a:r>
              <a:rPr lang="ru-RU" sz="1400" dirty="0" err="1"/>
              <a:t>Котбус</a:t>
            </a:r>
            <a:r>
              <a:rPr lang="ru-RU" sz="1400" dirty="0"/>
              <a:t>-Потсдамская, </a:t>
            </a:r>
            <a:r>
              <a:rPr lang="ru-RU" sz="1400" dirty="0" err="1"/>
              <a:t>Штремберг-Торгауская</a:t>
            </a:r>
            <a:r>
              <a:rPr lang="ru-RU" sz="1400" dirty="0"/>
              <a:t> и Бранденбургско-</a:t>
            </a:r>
            <a:r>
              <a:rPr lang="ru-RU" sz="1400" dirty="0" err="1"/>
              <a:t>Ратеновская</a:t>
            </a:r>
            <a:r>
              <a:rPr lang="ru-RU" sz="1400" dirty="0"/>
              <a:t> фронтовые наступательные операции</a:t>
            </a:r>
            <a:r>
              <a:rPr lang="ru-RU" sz="1400" dirty="0" smtClean="0"/>
              <a:t>.</a:t>
            </a:r>
          </a:p>
          <a:p>
            <a:pPr marL="0" indent="0" algn="ctr" eaLnBrk="1" hangingPunct="1">
              <a:buFontTx/>
              <a:buNone/>
              <a:defRPr/>
            </a:pPr>
            <a:r>
              <a:rPr lang="ru-RU" sz="1400" b="1" dirty="0" smtClean="0"/>
              <a:t>Задачи советских фронтов</a:t>
            </a:r>
          </a:p>
          <a:p>
            <a:pPr marL="0" indent="0" algn="just" eaLnBrk="1" hangingPunct="1">
              <a:spcBef>
                <a:spcPts val="0"/>
              </a:spcBef>
              <a:buFontTx/>
              <a:buNone/>
              <a:defRPr/>
            </a:pPr>
            <a:r>
              <a:rPr lang="ru-RU" sz="1400" dirty="0" smtClean="0"/>
              <a:t>1-й </a:t>
            </a:r>
            <a:r>
              <a:rPr lang="ru-RU" sz="1400" dirty="0"/>
              <a:t>Белорусский фронт</a:t>
            </a:r>
          </a:p>
          <a:p>
            <a:pPr marL="0" indent="0" algn="just" eaLnBrk="1" hangingPunct="1">
              <a:spcBef>
                <a:spcPts val="0"/>
              </a:spcBef>
              <a:buFontTx/>
              <a:buNone/>
              <a:defRPr/>
            </a:pPr>
            <a:r>
              <a:rPr lang="ru-RU" sz="1400" dirty="0"/>
              <a:t>Овладеть столицей Германии городом Берлин </a:t>
            </a:r>
          </a:p>
          <a:p>
            <a:pPr marL="0" indent="0" algn="just" eaLnBrk="1" hangingPunct="1">
              <a:spcBef>
                <a:spcPts val="0"/>
              </a:spcBef>
              <a:buFontTx/>
              <a:buNone/>
              <a:defRPr/>
            </a:pPr>
            <a:r>
              <a:rPr lang="ru-RU" sz="1400" dirty="0"/>
              <a:t>Через 12-15 дней операции выйти на реку Эльба </a:t>
            </a:r>
          </a:p>
          <a:p>
            <a:pPr marL="0" indent="0" algn="just" eaLnBrk="1" hangingPunct="1">
              <a:spcBef>
                <a:spcPts val="0"/>
              </a:spcBef>
              <a:buFontTx/>
              <a:buNone/>
              <a:defRPr/>
            </a:pPr>
            <a:r>
              <a:rPr lang="ru-RU" sz="1400" dirty="0"/>
              <a:t>1-й Украинский фронт</a:t>
            </a:r>
          </a:p>
          <a:p>
            <a:pPr marL="0" indent="0" algn="just" eaLnBrk="1" hangingPunct="1">
              <a:spcBef>
                <a:spcPts val="0"/>
              </a:spcBef>
              <a:buFontTx/>
              <a:buNone/>
              <a:defRPr/>
            </a:pPr>
            <a:r>
              <a:rPr lang="ru-RU" sz="1400" dirty="0"/>
              <a:t>Нанести рассекающий удар южнее Берлина, изолировать главные силы группы армий «Центр» от берлинской группировки и этим обеспечить с юга главный удар 1-го Белорусского фронта </a:t>
            </a:r>
          </a:p>
          <a:p>
            <a:pPr marL="0" indent="0" algn="just" eaLnBrk="1" hangingPunct="1">
              <a:spcBef>
                <a:spcPts val="0"/>
              </a:spcBef>
              <a:buFontTx/>
              <a:buNone/>
              <a:defRPr/>
            </a:pPr>
            <a:r>
              <a:rPr lang="ru-RU" sz="1400" dirty="0"/>
              <a:t>Разгромить группировку противника южнее Берлина и оперативные резервы в районе </a:t>
            </a:r>
            <a:r>
              <a:rPr lang="ru-RU" sz="1400" dirty="0" err="1"/>
              <a:t>Котбуса</a:t>
            </a:r>
            <a:r>
              <a:rPr lang="ru-RU" sz="1400" dirty="0"/>
              <a:t> </a:t>
            </a:r>
          </a:p>
          <a:p>
            <a:pPr marL="0" indent="0" algn="just" eaLnBrk="1" hangingPunct="1">
              <a:spcBef>
                <a:spcPts val="0"/>
              </a:spcBef>
              <a:buFontTx/>
              <a:buNone/>
              <a:defRPr/>
            </a:pPr>
            <a:r>
              <a:rPr lang="ru-RU" sz="1400" dirty="0"/>
              <a:t>За 10-12 дней, не позже, выйти на рубеж Белиц — Виттенберг и далее по реке Эльбе до Дрездена</a:t>
            </a:r>
          </a:p>
          <a:p>
            <a:pPr marL="0" indent="0" algn="just" eaLnBrk="1" hangingPunct="1">
              <a:spcBef>
                <a:spcPts val="0"/>
              </a:spcBef>
              <a:buFontTx/>
              <a:buNone/>
              <a:defRPr/>
            </a:pPr>
            <a:r>
              <a:rPr lang="ru-RU" sz="1400" dirty="0"/>
              <a:t>2-й Белорусский фронт</a:t>
            </a:r>
          </a:p>
          <a:p>
            <a:pPr marL="0" indent="0" algn="just" eaLnBrk="1" hangingPunct="1">
              <a:spcBef>
                <a:spcPts val="0"/>
              </a:spcBef>
              <a:buFontTx/>
              <a:buNone/>
              <a:defRPr/>
            </a:pPr>
            <a:r>
              <a:rPr lang="ru-RU" sz="1400" dirty="0"/>
              <a:t>Нанести рассекающий удар севернее Берлина, обеспечивая правый фланг 1-го Белорусского фронта от возможных контрударов противника с севера </a:t>
            </a:r>
          </a:p>
          <a:p>
            <a:pPr marL="0" indent="0" algn="just" eaLnBrk="1" hangingPunct="1">
              <a:spcBef>
                <a:spcPts val="0"/>
              </a:spcBef>
              <a:buFontTx/>
              <a:buNone/>
              <a:defRPr/>
            </a:pPr>
            <a:r>
              <a:rPr lang="ru-RU" sz="1400" dirty="0"/>
              <a:t>Прижать к морю и уничтожить немецкие войска севернее Берлина </a:t>
            </a:r>
          </a:p>
          <a:p>
            <a:pPr marL="0" indent="0" algn="just" eaLnBrk="1" hangingPunct="1">
              <a:spcBef>
                <a:spcPts val="0"/>
              </a:spcBef>
              <a:buFontTx/>
              <a:buNone/>
              <a:defRPr/>
            </a:pPr>
            <a:r>
              <a:rPr lang="ru-RU" sz="1400" dirty="0"/>
              <a:t>Днепровская военная флотилия</a:t>
            </a:r>
          </a:p>
          <a:p>
            <a:pPr marL="0" indent="0" algn="just" eaLnBrk="1" hangingPunct="1">
              <a:spcBef>
                <a:spcPts val="0"/>
              </a:spcBef>
              <a:buFontTx/>
              <a:buNone/>
              <a:defRPr/>
            </a:pPr>
            <a:r>
              <a:rPr lang="ru-RU" sz="1400" dirty="0"/>
              <a:t>Двумя бригадами речных кораблей содействовать войскам 5-й ударной и 8-й гвардейской армий в переправе через Одер и прорыве вражеской обороны на </a:t>
            </a:r>
            <a:r>
              <a:rPr lang="ru-RU" sz="1400" dirty="0" err="1"/>
              <a:t>кюстринском</a:t>
            </a:r>
            <a:r>
              <a:rPr lang="ru-RU" sz="1400" dirty="0"/>
              <a:t> плацдарме </a:t>
            </a:r>
          </a:p>
          <a:p>
            <a:pPr marL="0" indent="0" algn="just" eaLnBrk="1" hangingPunct="1">
              <a:spcBef>
                <a:spcPts val="0"/>
              </a:spcBef>
              <a:buFontTx/>
              <a:buNone/>
              <a:defRPr/>
            </a:pPr>
            <a:r>
              <a:rPr lang="ru-RU" sz="1400" dirty="0"/>
              <a:t>Третьей бригадой содействовать войскам 33-й армии в районе </a:t>
            </a:r>
            <a:r>
              <a:rPr lang="ru-RU" sz="1400" dirty="0" err="1"/>
              <a:t>Фюрстенберга</a:t>
            </a:r>
            <a:r>
              <a:rPr lang="ru-RU" sz="1400" dirty="0"/>
              <a:t> </a:t>
            </a:r>
          </a:p>
          <a:p>
            <a:pPr marL="0" indent="0" algn="just" eaLnBrk="1" hangingPunct="1">
              <a:spcBef>
                <a:spcPts val="0"/>
              </a:spcBef>
              <a:buFontTx/>
              <a:buNone/>
              <a:defRPr/>
            </a:pPr>
            <a:r>
              <a:rPr lang="ru-RU" sz="1400" dirty="0"/>
              <a:t>Обеспечить противоминную оборону водных транспортных путей. </a:t>
            </a:r>
          </a:p>
          <a:p>
            <a:pPr marL="0" indent="0" eaLnBrk="1" hangingPunct="1">
              <a:spcBef>
                <a:spcPts val="0"/>
              </a:spcBef>
              <a:buFontTx/>
              <a:buNone/>
              <a:defRPr/>
            </a:pPr>
            <a:endParaRPr lang="ru-RU" sz="1400" dirty="0"/>
          </a:p>
        </p:txBody>
      </p:sp>
      <p:pic>
        <p:nvPicPr>
          <p:cNvPr id="25603" name="Picture 2"/>
          <p:cNvPicPr>
            <a:picLocks noChangeAspect="1" noChangeArrowheads="1"/>
          </p:cNvPicPr>
          <p:nvPr/>
        </p:nvPicPr>
        <p:blipFill>
          <a:blip r:embed="rId2" cstate="print"/>
          <a:srcRect/>
          <a:stretch>
            <a:fillRect/>
          </a:stretch>
        </p:blipFill>
        <p:spPr bwMode="auto">
          <a:xfrm>
            <a:off x="4711700" y="7813675"/>
            <a:ext cx="2009775" cy="1250950"/>
          </a:xfrm>
          <a:prstGeom prst="rect">
            <a:avLst/>
          </a:prstGeom>
          <a:noFill/>
          <a:ln w="9525">
            <a:noFill/>
            <a:miter lim="800000"/>
            <a:headEnd/>
            <a:tailEnd/>
          </a:ln>
        </p:spPr>
      </p:pic>
      <p:pic>
        <p:nvPicPr>
          <p:cNvPr id="25604" name="Picture 3"/>
          <p:cNvPicPr>
            <a:picLocks noChangeAspect="1" noChangeArrowheads="1"/>
          </p:cNvPicPr>
          <p:nvPr/>
        </p:nvPicPr>
        <p:blipFill>
          <a:blip r:embed="rId3" cstate="print"/>
          <a:srcRect/>
          <a:stretch>
            <a:fillRect/>
          </a:stretch>
        </p:blipFill>
        <p:spPr bwMode="auto">
          <a:xfrm>
            <a:off x="620713" y="7813675"/>
            <a:ext cx="1728787" cy="1296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День Победы_06">
  <a:themeElements>
    <a:clrScheme name="День Победы_06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fontScheme name="День Победы_06">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День Победы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День Победы_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День Победы_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День Победы_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День Победы_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День Победы_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День Победы_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День Победы_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День Победы_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День Победы_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День Победы_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День Победы_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День Победы_06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22B00"/>
        </a:hlink>
        <a:folHlink>
          <a:srgbClr val="FFA953"/>
        </a:folHlink>
      </a:clrScheme>
      <a:clrMap bg1="lt1" tx1="dk1" bg2="lt2" tx2="dk2" accent1="accent1" accent2="accent2" accent3="accent3" accent4="accent4" accent5="accent5" accent6="accent6" hlink="hlink" folHlink="folHlink"/>
    </a:extraClrScheme>
    <a:extraClrScheme>
      <a:clrScheme name="День Победы_06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9 maja_07</Template>
  <TotalTime>600</TotalTime>
  <Words>2656</Words>
  <Application>Microsoft Office PowerPoint</Application>
  <PresentationFormat>Экран (4:3)</PresentationFormat>
  <Paragraphs>83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День Победы_06</vt:lpstr>
      <vt:lpstr>Государственное бюджетное специальное (коррекционное) образовательное учреждение для обучающихся, воспитанников с ограниченными возможностями здоровья  «Елабужская специальная (коррекционная) общеобразовательная  школа-интернат I, II вида»</vt:lpstr>
      <vt:lpstr>Оборона Брестской крепости</vt:lpstr>
      <vt:lpstr>Битва за Ленинград (10 июля 1941 — 9 августа 1944)</vt:lpstr>
      <vt:lpstr>Битва за Москву  (30 сентября 1941 — 7 января 1942)</vt:lpstr>
      <vt:lpstr>Сталинградская битва 17 июля 1942 - 2 февраля 1943 </vt:lpstr>
      <vt:lpstr>Оборона Кавказа ( 25 июля 1942  - 9 октября 1943 )</vt:lpstr>
      <vt:lpstr>Курская дуга (июль- август 1943)</vt:lpstr>
      <vt:lpstr>Битва за Днепр  (26 августа - 23 декабря 1943)</vt:lpstr>
      <vt:lpstr>Наступление  на Правобережной Украине (24 декабря 1943 – 17 апреля 1944 гг.) </vt:lpstr>
      <vt:lpstr>Белорусская операция</vt:lpstr>
      <vt:lpstr>   Великая оборона Севастополя. Битва за Крым </vt:lpstr>
      <vt:lpstr>Оборона Одессы</vt:lpstr>
      <vt:lpstr>Берлинская операция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Приграничные сражения</dc:title>
  <dc:creator>Алсу</dc:creator>
  <cp:lastModifiedBy>ЕШИ</cp:lastModifiedBy>
  <cp:revision>34</cp:revision>
  <cp:lastPrinted>2015-01-15T11:04:15Z</cp:lastPrinted>
  <dcterms:created xsi:type="dcterms:W3CDTF">2014-12-09T11:44:07Z</dcterms:created>
  <dcterms:modified xsi:type="dcterms:W3CDTF">2015-05-06T12:32:27Z</dcterms:modified>
</cp:coreProperties>
</file>